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4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Lst>
  <p:sldSz cx="24384000" cy="13716000"/>
  <p:notesSz cx="6858000" cy="9144000"/>
  <p:embeddedFontLst>
    <p:embeddedFont>
      <p:font typeface="Helvetica Neue" panose="020B0604020202020204" charset="0"/>
      <p:regular r:id="rId45"/>
      <p:bold r:id="rId46"/>
      <p:italic r:id="rId47"/>
      <p:boldItalic r:id="rId48"/>
    </p:embeddedFont>
    <p:embeddedFont>
      <p:font typeface="Helvetica Neue Light" panose="020B0604020202020204" charset="0"/>
      <p:regular r:id="rId49"/>
      <p:bold r:id="rId50"/>
      <p:italic r:id="rId51"/>
      <p:boldItalic r:id="rId52"/>
    </p:embeddedFont>
    <p:embeddedFont>
      <p:font typeface="Montserrat" panose="020B0604020202020204" charset="0"/>
      <p:regular r:id="rId53"/>
      <p:bold r:id="rId54"/>
      <p:italic r:id="rId55"/>
      <p:boldItalic r:id="rId56"/>
    </p:embeddedFont>
    <p:embeddedFont>
      <p:font typeface="Montserrat SemiBold" panose="020B0604020202020204" charset="0"/>
      <p:regular r:id="rId57"/>
      <p:bold r:id="rId58"/>
      <p:italic r:id="rId59"/>
      <p:boldItalic r:id="rId60"/>
    </p:embeddedFont>
    <p:embeddedFont>
      <p:font typeface="Open Sans" panose="020B0604020202020204" charset="0"/>
      <p:regular r:id="rId61"/>
      <p:bold r:id="rId62"/>
      <p:italic r:id="rId63"/>
      <p:boldItalic r:id="rId64"/>
    </p:embeddedFont>
    <p:embeddedFont>
      <p:font typeface="Roboto" pitchFamily="2" charset="0"/>
      <p:regular r:id="rId65"/>
      <p:bold r:id="rId66"/>
      <p:italic r:id="rId67"/>
      <p:boldItalic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F434E0D-1D07-425F-B1E4-620EB90571E0}">
  <a:tblStyle styleId="{CF434E0D-1D07-425F-B1E4-620EB90571E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0740" autoAdjust="0"/>
  </p:normalViewPr>
  <p:slideViewPr>
    <p:cSldViewPr snapToGrid="0">
      <p:cViewPr varScale="1">
        <p:scale>
          <a:sx n="39" d="100"/>
          <a:sy n="39" d="100"/>
        </p:scale>
        <p:origin x="1752"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5" Type="http://schemas.openxmlformats.org/officeDocument/2006/relationships/slide" Target="slides/slide4.xml"/><Relationship Id="rId61" Type="http://schemas.openxmlformats.org/officeDocument/2006/relationships/font" Target="fonts/font1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7.fntdata"/><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6.fntdata"/><Relationship Id="rId55"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png>
</file>

<file path=ppt/media/image38.png>
</file>

<file path=ppt/media/image39.jpg>
</file>

<file path=ppt/media/image4.png>
</file>

<file path=ppt/media/image40.jpg>
</file>

<file path=ppt/media/image41.png>
</file>

<file path=ppt/media/image42.jp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lstStyle>
            <a:lvl1pPr marL="457200" marR="0" lvl="0"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1pPr>
            <a:lvl2pPr marL="914400" marR="0" lvl="1"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2pPr>
            <a:lvl3pPr marL="1371600" marR="0" lvl="2"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3pPr>
            <a:lvl4pPr marL="1828800" marR="0" lvl="3"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4pPr>
            <a:lvl5pPr marL="2286000" marR="0" lvl="4"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5pPr>
            <a:lvl6pPr marL="2743200" marR="0" lvl="5"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6pPr>
            <a:lvl7pPr marL="3200400" marR="0" lvl="6"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7pPr>
            <a:lvl8pPr marL="3657600" marR="0" lvl="7"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8pPr>
            <a:lvl9pPr marL="4114800" marR="0" lvl="8"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spring.io/projects/spring-boot"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thorntail.io/posts/thorntail-community-announcement-on-quarkus/"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t>Speech : </a:t>
            </a:r>
            <a:endParaRPr sz="1400"/>
          </a:p>
          <a:p>
            <a:pPr marL="0" lvl="0" indent="0" algn="l" rtl="0">
              <a:spcBef>
                <a:spcPts val="0"/>
              </a:spcBef>
              <a:spcAft>
                <a:spcPts val="0"/>
              </a:spcAft>
              <a:buNone/>
            </a:pPr>
            <a:r>
              <a:rPr lang="en-US" sz="1400"/>
              <a:t>Bonjour à tous, et, avant tout, merci de nous avoir choisis pour attaquer ce Devoxx 2019 😃</a:t>
            </a:r>
            <a:endParaRPr sz="1400"/>
          </a:p>
          <a:p>
            <a:pPr marL="0" lvl="0" indent="0" algn="l" rtl="0">
              <a:spcBef>
                <a:spcPts val="0"/>
              </a:spcBef>
              <a:spcAft>
                <a:spcPts val="0"/>
              </a:spcAft>
              <a:buNone/>
            </a:pPr>
            <a:r>
              <a:rPr lang="en-US" sz="1400"/>
              <a:t>Sauf si erreur de salle, si vous êtes ici, c’est pour entendre parler de microservices, et plus particulièrement de 2 stacks techniques permettant de les implémenter, ce qui implique pas mal de choses comme nous allons le voir...</a:t>
            </a:r>
            <a:endParaRPr sz="1400"/>
          </a:p>
          <a:p>
            <a:pPr marL="0" lvl="0" indent="0" algn="l" rtl="0">
              <a:spcBef>
                <a:spcPts val="0"/>
              </a:spcBef>
              <a:spcAft>
                <a:spcPts val="0"/>
              </a:spcAft>
              <a:buNone/>
            </a:pPr>
            <a:r>
              <a:rPr lang="en-US" sz="1400"/>
              <a:t>Pour information, comme on a mis du “Infinity War” dans le titre, dites-vous bien qu’il y aura du Thanos dans le coin...</a:t>
            </a:r>
            <a:endParaRPr sz="1400"/>
          </a:p>
        </p:txBody>
      </p:sp>
      <p:sp>
        <p:nvSpPr>
          <p:cNvPr id="156" name="Google Shape;156;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5604607462_0_59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5604607462_0_59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t>La découpe des applications monolithiques en microservices est donc le </a:t>
            </a:r>
            <a:r>
              <a:rPr lang="en-US" sz="1400" b="1"/>
              <a:t>Use Case d’origine</a:t>
            </a:r>
            <a:r>
              <a:rPr lang="en-US" sz="1400"/>
              <a:t> des microservices</a:t>
            </a:r>
            <a:endParaRPr sz="14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5a4aca214_0_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t>La transition aux applications Cloud-native est bien expliquée dans le Spring microservices in Action p5 : </a:t>
            </a:r>
            <a:endParaRPr sz="1400"/>
          </a:p>
          <a:p>
            <a:pPr marL="0" lvl="0" indent="0" algn="l" rtl="0">
              <a:spcBef>
                <a:spcPts val="0"/>
              </a:spcBef>
              <a:spcAft>
                <a:spcPts val="0"/>
              </a:spcAft>
              <a:buClr>
                <a:schemeClr val="dk1"/>
              </a:buClr>
              <a:buSzPts val="1100"/>
              <a:buFont typeface="Arial"/>
              <a:buNone/>
            </a:pPr>
            <a:r>
              <a:rPr lang="en-US" sz="1400"/>
              <a:t>“You </a:t>
            </a:r>
            <a:r>
              <a:rPr lang="en-US" sz="1400" b="1"/>
              <a:t>start </a:t>
            </a:r>
            <a:r>
              <a:rPr lang="en-US" sz="1400"/>
              <a:t>building microservices because they give you a </a:t>
            </a:r>
            <a:r>
              <a:rPr lang="en-US" sz="1400" b="1"/>
              <a:t>high degree of flexibility and autonomy</a:t>
            </a:r>
            <a:r>
              <a:rPr lang="en-US" sz="1400"/>
              <a:t> with your development teams, but you and your team quickly find that </a:t>
            </a:r>
            <a:r>
              <a:rPr lang="en-US" sz="1400" b="1"/>
              <a:t>the small, independent nature of microservices makes them easily deployable to the cloud.</a:t>
            </a:r>
            <a:r>
              <a:rPr lang="en-US" sz="1400"/>
              <a:t>”</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US" sz="1400"/>
              <a:t>Donc plus que “l’originel” et “l’actuel”, on pourrait presque dire </a:t>
            </a:r>
            <a:r>
              <a:rPr lang="en-US" sz="1400" b="1"/>
              <a:t>le passé et le présent.</a:t>
            </a:r>
            <a:endParaRPr sz="1400" b="1"/>
          </a:p>
        </p:txBody>
      </p:sp>
      <p:sp>
        <p:nvSpPr>
          <p:cNvPr id="352" name="Google Shape;352;g55a4aca214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5604607462_0_61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Clr>
                <a:schemeClr val="dk1"/>
              </a:buClr>
              <a:buSzPts val="1400"/>
              <a:buChar char="●"/>
            </a:pPr>
            <a:r>
              <a:rPr lang="en-US" sz="1400">
                <a:solidFill>
                  <a:schemeClr val="dk1"/>
                </a:solidFill>
              </a:rPr>
              <a:t>Les microservices sont maintenant l’</a:t>
            </a:r>
            <a:r>
              <a:rPr lang="en-US" sz="1400" b="1">
                <a:solidFill>
                  <a:schemeClr val="dk1"/>
                </a:solidFill>
              </a:rPr>
              <a:t>architecture “par défaut”</a:t>
            </a:r>
            <a:r>
              <a:rPr lang="en-US" sz="1400">
                <a:solidFill>
                  <a:schemeClr val="dk1"/>
                </a:solidFill>
              </a:rPr>
              <a:t> pour bâtir des applications Cloud-native.</a:t>
            </a:r>
            <a:endParaRPr sz="1400">
              <a:solidFill>
                <a:schemeClr val="dk1"/>
              </a:solidFill>
            </a:endParaRPr>
          </a:p>
          <a:p>
            <a:pPr marL="457200" lvl="0" indent="-317500" algn="l" rtl="0">
              <a:spcBef>
                <a:spcPts val="0"/>
              </a:spcBef>
              <a:spcAft>
                <a:spcPts val="0"/>
              </a:spcAft>
              <a:buClr>
                <a:schemeClr val="dk1"/>
              </a:buClr>
              <a:buSzPts val="1400"/>
              <a:buChar char="●"/>
            </a:pPr>
            <a:r>
              <a:rPr lang="en-US" sz="1400">
                <a:solidFill>
                  <a:schemeClr val="dk1"/>
                </a:solidFill>
              </a:rPr>
              <a:t>“NON où elles le sont” : importance de la notion de </a:t>
            </a:r>
            <a:r>
              <a:rPr lang="en-US" sz="1400" b="1">
                <a:solidFill>
                  <a:schemeClr val="dk1"/>
                </a:solidFill>
              </a:rPr>
              <a:t>container</a:t>
            </a:r>
            <a:r>
              <a:rPr lang="en-US" sz="1400">
                <a:solidFill>
                  <a:schemeClr val="dk1"/>
                </a:solidFill>
              </a:rPr>
              <a:t> → permet de déployer N’IMPORTE OU</a:t>
            </a:r>
            <a:endParaRPr sz="1400">
              <a:solidFill>
                <a:schemeClr val="dk1"/>
              </a:solidFill>
            </a:endParaRPr>
          </a:p>
          <a:p>
            <a:pPr marL="457200" lvl="0" indent="-317500" algn="l" rtl="0">
              <a:spcBef>
                <a:spcPts val="0"/>
              </a:spcBef>
              <a:spcAft>
                <a:spcPts val="0"/>
              </a:spcAft>
              <a:buClr>
                <a:schemeClr val="dk1"/>
              </a:buClr>
              <a:buSzPts val="1400"/>
              <a:buChar char="●"/>
            </a:pPr>
            <a:r>
              <a:rPr lang="en-US" sz="1400" b="1">
                <a:solidFill>
                  <a:schemeClr val="dk1"/>
                </a:solidFill>
              </a:rPr>
              <a:t>LE PLUS IMPORTANT</a:t>
            </a:r>
            <a:r>
              <a:rPr lang="en-US" sz="1400">
                <a:solidFill>
                  <a:schemeClr val="dk1"/>
                </a:solidFill>
              </a:rPr>
              <a:t> : “Cloud native is an approach for building applications as micro-services and </a:t>
            </a:r>
            <a:r>
              <a:rPr lang="en-US" sz="1400" b="1">
                <a:solidFill>
                  <a:schemeClr val="dk1"/>
                </a:solidFill>
              </a:rPr>
              <a:t>running them on a containerised and dynamically orchestrated platforms</a:t>
            </a:r>
            <a:r>
              <a:rPr lang="en-US" sz="1400">
                <a:solidFill>
                  <a:schemeClr val="dk1"/>
                </a:solidFill>
              </a:rPr>
              <a:t> that </a:t>
            </a:r>
            <a:r>
              <a:rPr lang="en-US" sz="1400" b="1">
                <a:solidFill>
                  <a:srgbClr val="FF0000"/>
                </a:solidFill>
              </a:rPr>
              <a:t>fully exploits the advantages of the cloud computing model</a:t>
            </a:r>
            <a:r>
              <a:rPr lang="en-US" sz="1400">
                <a:solidFill>
                  <a:schemeClr val="dk1"/>
                </a:solidFill>
              </a:rPr>
              <a:t>”</a:t>
            </a:r>
            <a:br>
              <a:rPr lang="en-US" sz="1400">
                <a:solidFill>
                  <a:schemeClr val="dk1"/>
                </a:solidFill>
              </a:rPr>
            </a:br>
            <a:r>
              <a:rPr lang="en-US" sz="1400">
                <a:solidFill>
                  <a:schemeClr val="dk1"/>
                </a:solidFill>
              </a:rPr>
              <a:t>(→ cloud computing model ou ce que certains appellent le </a:t>
            </a:r>
            <a:r>
              <a:rPr lang="en-US" sz="1400" b="1">
                <a:solidFill>
                  <a:srgbClr val="FF0000"/>
                </a:solidFill>
              </a:rPr>
              <a:t>capability model</a:t>
            </a:r>
            <a:r>
              <a:rPr lang="en-US" sz="1400">
                <a:solidFill>
                  <a:schemeClr val="dk1"/>
                </a:solidFill>
              </a:rPr>
              <a:t> (API gateway, load balancer, service discovery, etc.) )</a:t>
            </a:r>
            <a:br>
              <a:rPr lang="en-US" sz="1400">
                <a:solidFill>
                  <a:schemeClr val="dk1"/>
                </a:solidFill>
              </a:rPr>
            </a:br>
            <a:r>
              <a:rPr lang="en-US" sz="1400">
                <a:solidFill>
                  <a:schemeClr val="dk1"/>
                </a:solidFill>
              </a:rPr>
              <a:t>“Exploits cloud avantages” car il y a des contraintes auxquelles les microservices doivent répondre</a:t>
            </a:r>
            <a:br>
              <a:rPr lang="en-US" sz="1400">
                <a:solidFill>
                  <a:schemeClr val="dk1"/>
                </a:solidFill>
              </a:rPr>
            </a:br>
            <a:r>
              <a:rPr lang="en-US" sz="1400">
                <a:solidFill>
                  <a:schemeClr val="dk1"/>
                </a:solidFill>
              </a:rPr>
              <a:t>ON VA REVENIR LA-DESSUS PLUS TARD, ET C’EST MA TRANSITION POUR AMENER LE PROCHAIN SLIDE</a:t>
            </a:r>
            <a:endParaRPr sz="1400">
              <a:solidFill>
                <a:schemeClr val="dk1"/>
              </a:solidFill>
            </a:endParaRPr>
          </a:p>
          <a:p>
            <a:pPr marL="0" lvl="0" indent="0" algn="l" rtl="0">
              <a:spcBef>
                <a:spcPts val="0"/>
              </a:spcBef>
              <a:spcAft>
                <a:spcPts val="0"/>
              </a:spcAft>
              <a:buClr>
                <a:schemeClr val="dk1"/>
              </a:buClr>
              <a:buSzPts val="1100"/>
              <a:buFont typeface="Arial"/>
              <a:buNone/>
            </a:pPr>
            <a:r>
              <a:rPr lang="en-US" sz="1400">
                <a:solidFill>
                  <a:schemeClr val="dk1"/>
                </a:solidFill>
              </a:rPr>
              <a:t>3 caractéristiques pour l’approche Cloud-native :</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457200" lvl="0" indent="-317500" algn="l" rtl="0">
              <a:spcBef>
                <a:spcPts val="0"/>
              </a:spcBef>
              <a:spcAft>
                <a:spcPts val="0"/>
              </a:spcAft>
              <a:buClr>
                <a:schemeClr val="dk1"/>
              </a:buClr>
              <a:buSzPts val="1400"/>
              <a:buChar char="●"/>
            </a:pPr>
            <a:r>
              <a:rPr lang="en-US" sz="1400" b="1">
                <a:solidFill>
                  <a:schemeClr val="dk1"/>
                </a:solidFill>
              </a:rPr>
              <a:t>Architecture microservices</a:t>
            </a:r>
            <a:r>
              <a:rPr lang="en-US" sz="1400">
                <a:solidFill>
                  <a:schemeClr val="dk1"/>
                </a:solidFill>
              </a:rPr>
              <a:t> : implies multiple, independent teams working to make a system better</a:t>
            </a:r>
            <a:endParaRPr sz="1400">
              <a:solidFill>
                <a:schemeClr val="dk1"/>
              </a:solidFill>
            </a:endParaRPr>
          </a:p>
          <a:p>
            <a:pPr marL="457200" lvl="0" indent="-317500" algn="l" rtl="0">
              <a:spcBef>
                <a:spcPts val="0"/>
              </a:spcBef>
              <a:spcAft>
                <a:spcPts val="0"/>
              </a:spcAft>
              <a:buClr>
                <a:schemeClr val="dk1"/>
              </a:buClr>
              <a:buSzPts val="1400"/>
              <a:buChar char="●"/>
            </a:pPr>
            <a:r>
              <a:rPr lang="en-US" sz="1400" b="1">
                <a:solidFill>
                  <a:schemeClr val="dk1"/>
                </a:solidFill>
              </a:rPr>
              <a:t>Continuous Delivery</a:t>
            </a:r>
            <a:r>
              <a:rPr lang="en-US" sz="1400">
                <a:solidFill>
                  <a:schemeClr val="dk1"/>
                </a:solidFill>
              </a:rPr>
              <a:t> : CD is a clear, automated path that lets developers rapidly deploy to production environments</a:t>
            </a:r>
            <a:endParaRPr sz="1400">
              <a:solidFill>
                <a:schemeClr val="dk1"/>
              </a:solidFill>
            </a:endParaRPr>
          </a:p>
          <a:p>
            <a:pPr marL="457200" lvl="0" indent="-317500" algn="l" rtl="0">
              <a:spcBef>
                <a:spcPts val="0"/>
              </a:spcBef>
              <a:spcAft>
                <a:spcPts val="0"/>
              </a:spcAft>
              <a:buClr>
                <a:schemeClr val="dk1"/>
              </a:buClr>
              <a:buSzPts val="1400"/>
              <a:buChar char="●"/>
            </a:pPr>
            <a:r>
              <a:rPr lang="en-US" sz="1400" b="1">
                <a:solidFill>
                  <a:schemeClr val="dk1"/>
                </a:solidFill>
              </a:rPr>
              <a:t>DevOps</a:t>
            </a:r>
            <a:r>
              <a:rPr lang="en-US" sz="1400">
                <a:solidFill>
                  <a:schemeClr val="dk1"/>
                </a:solidFill>
              </a:rPr>
              <a:t> : DevOps culture helps developers and operations work together to deliver shared value to the customer</a:t>
            </a:r>
            <a:endParaRPr sz="1400">
              <a:solidFill>
                <a:schemeClr val="dk1"/>
              </a:solidFill>
            </a:endParaRPr>
          </a:p>
          <a:p>
            <a:pPr marL="0" lvl="0" indent="0" algn="l" rtl="0">
              <a:spcBef>
                <a:spcPts val="0"/>
              </a:spcBef>
              <a:spcAft>
                <a:spcPts val="0"/>
              </a:spcAft>
              <a:buNone/>
            </a:pPr>
            <a:endParaRPr sz="1400">
              <a:solidFill>
                <a:schemeClr val="dk1"/>
              </a:solidFill>
            </a:endParaRPr>
          </a:p>
        </p:txBody>
      </p:sp>
      <p:sp>
        <p:nvSpPr>
          <p:cNvPr id="360" name="Google Shape;360;g5604607462_0_6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5604607462_0_62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chemeClr val="dk1"/>
                </a:solidFill>
              </a:rPr>
              <a:t>Alors, justement, on vient de dire que les applications actuelles, bâties autour des microservices, doivent pleinement utiliser la puissance du Cloud pour répondre à une série de contraintes.</a:t>
            </a:r>
            <a:endParaRPr sz="1400">
              <a:solidFill>
                <a:schemeClr val="dk1"/>
              </a:solidFill>
            </a:endParaRPr>
          </a:p>
          <a:p>
            <a:pPr marL="0" lvl="0" indent="0" algn="l" rtl="0">
              <a:spcBef>
                <a:spcPts val="0"/>
              </a:spcBef>
              <a:spcAft>
                <a:spcPts val="0"/>
              </a:spcAft>
              <a:buNone/>
            </a:pPr>
            <a:r>
              <a:rPr lang="en-US" sz="1400">
                <a:solidFill>
                  <a:schemeClr val="dk1"/>
                </a:solidFill>
              </a:rPr>
              <a:t>Justement, de quoi est-il question ? → </a:t>
            </a:r>
            <a:r>
              <a:rPr lang="en-US" sz="1400" b="1">
                <a:solidFill>
                  <a:schemeClr val="dk1"/>
                </a:solidFill>
              </a:rPr>
              <a:t>Le capability model</a:t>
            </a:r>
            <a:endParaRPr sz="1400" b="1">
              <a:solidFill>
                <a:schemeClr val="dk1"/>
              </a:solidFill>
            </a:endParaRPr>
          </a:p>
          <a:p>
            <a:pPr marL="0" lvl="0" indent="0" algn="l" rtl="0">
              <a:spcBef>
                <a:spcPts val="0"/>
              </a:spcBef>
              <a:spcAft>
                <a:spcPts val="0"/>
              </a:spcAft>
              <a:buNone/>
            </a:pPr>
            <a:endParaRPr sz="1400">
              <a:solidFill>
                <a:schemeClr val="dk1"/>
              </a:solidFill>
            </a:endParaRPr>
          </a:p>
        </p:txBody>
      </p:sp>
      <p:sp>
        <p:nvSpPr>
          <p:cNvPr id="370" name="Google Shape;370;g5604607462_0_6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5604607462_0_173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SzPts val="1400"/>
              <a:buAutoNum type="arabicPeriod"/>
            </a:pPr>
            <a:r>
              <a:rPr lang="en-US" sz="1400" dirty="0">
                <a:solidFill>
                  <a:schemeClr val="dk1"/>
                </a:solidFill>
              </a:rPr>
              <a:t>Le microservice et </a:t>
            </a:r>
            <a:r>
              <a:rPr lang="en-US" sz="1400" dirty="0" err="1">
                <a:solidFill>
                  <a:schemeClr val="dk1"/>
                </a:solidFill>
              </a:rPr>
              <a:t>sa</a:t>
            </a:r>
            <a:r>
              <a:rPr lang="en-US" sz="1400" dirty="0">
                <a:solidFill>
                  <a:schemeClr val="dk1"/>
                </a:solidFill>
              </a:rPr>
              <a:t> </a:t>
            </a:r>
            <a:r>
              <a:rPr lang="en-US" sz="1400" b="1" dirty="0" err="1">
                <a:solidFill>
                  <a:schemeClr val="dk1"/>
                </a:solidFill>
              </a:rPr>
              <a:t>persistance</a:t>
            </a:r>
            <a:r>
              <a:rPr lang="en-US" sz="1400" b="1" dirty="0">
                <a:solidFill>
                  <a:schemeClr val="dk1"/>
                </a:solidFill>
              </a:rPr>
              <a:t> </a:t>
            </a:r>
            <a:r>
              <a:rPr lang="en-US" sz="1400" b="1" dirty="0" err="1">
                <a:solidFill>
                  <a:schemeClr val="dk1"/>
                </a:solidFill>
              </a:rPr>
              <a:t>dédiée</a:t>
            </a:r>
            <a:endParaRPr sz="1400" b="1" dirty="0">
              <a:solidFill>
                <a:schemeClr val="dk1"/>
              </a:solidFill>
            </a:endParaRPr>
          </a:p>
          <a:p>
            <a:pPr marL="457200" lvl="0" indent="-317500" algn="l" rtl="0">
              <a:spcBef>
                <a:spcPts val="0"/>
              </a:spcBef>
              <a:spcAft>
                <a:spcPts val="0"/>
              </a:spcAft>
              <a:buClr>
                <a:schemeClr val="dk1"/>
              </a:buClr>
              <a:buSzPts val="1400"/>
              <a:buAutoNum type="arabicPeriod"/>
            </a:pPr>
            <a:r>
              <a:rPr lang="en-US" sz="1400" dirty="0">
                <a:solidFill>
                  <a:schemeClr val="dk1"/>
                </a:solidFill>
              </a:rPr>
              <a:t>La communication avec </a:t>
            </a:r>
            <a:r>
              <a:rPr lang="en-US" sz="1400" dirty="0" err="1">
                <a:solidFill>
                  <a:schemeClr val="dk1"/>
                </a:solidFill>
              </a:rPr>
              <a:t>d’autres</a:t>
            </a:r>
            <a:r>
              <a:rPr lang="en-US" sz="1400" dirty="0">
                <a:solidFill>
                  <a:schemeClr val="dk1"/>
                </a:solidFill>
              </a:rPr>
              <a:t> microservices se fait au travers </a:t>
            </a:r>
            <a:r>
              <a:rPr lang="en-US" sz="1400" dirty="0" err="1">
                <a:solidFill>
                  <a:schemeClr val="dk1"/>
                </a:solidFill>
              </a:rPr>
              <a:t>d’</a:t>
            </a:r>
            <a:r>
              <a:rPr lang="en-US" sz="1400" b="1" dirty="0" err="1">
                <a:solidFill>
                  <a:srgbClr val="FF0000"/>
                </a:solidFill>
              </a:rPr>
              <a:t>API</a:t>
            </a:r>
            <a:endParaRPr sz="1400" b="1" dirty="0">
              <a:solidFill>
                <a:srgbClr val="FF0000"/>
              </a:solidFill>
            </a:endParaRPr>
          </a:p>
          <a:p>
            <a:pPr marL="457200" lvl="0" indent="-317500" algn="l" rtl="0">
              <a:spcBef>
                <a:spcPts val="0"/>
              </a:spcBef>
              <a:spcAft>
                <a:spcPts val="0"/>
              </a:spcAft>
              <a:buClr>
                <a:schemeClr val="dk1"/>
              </a:buClr>
              <a:buSzPts val="1400"/>
              <a:buAutoNum type="arabicPeriod"/>
            </a:pPr>
            <a:r>
              <a:rPr lang="en-US" sz="1400" dirty="0" err="1">
                <a:solidFill>
                  <a:schemeClr val="dk1"/>
                </a:solidFill>
              </a:rPr>
              <a:t>Afin</a:t>
            </a:r>
            <a:r>
              <a:rPr lang="en-US" sz="1400" dirty="0">
                <a:solidFill>
                  <a:schemeClr val="dk1"/>
                </a:solidFill>
              </a:rPr>
              <a:t> que </a:t>
            </a:r>
            <a:r>
              <a:rPr lang="en-US" sz="1400" dirty="0" err="1">
                <a:solidFill>
                  <a:schemeClr val="dk1"/>
                </a:solidFill>
              </a:rPr>
              <a:t>nos</a:t>
            </a:r>
            <a:r>
              <a:rPr lang="en-US" sz="1400" dirty="0">
                <a:solidFill>
                  <a:schemeClr val="dk1"/>
                </a:solidFill>
              </a:rPr>
              <a:t> microservices </a:t>
            </a:r>
            <a:r>
              <a:rPr lang="en-US" sz="1400" dirty="0" err="1">
                <a:solidFill>
                  <a:schemeClr val="dk1"/>
                </a:solidFill>
              </a:rPr>
              <a:t>puissent</a:t>
            </a:r>
            <a:r>
              <a:rPr lang="en-US" sz="1400" dirty="0">
                <a:solidFill>
                  <a:schemeClr val="dk1"/>
                </a:solidFill>
              </a:rPr>
              <a:t> se </a:t>
            </a:r>
            <a:r>
              <a:rPr lang="en-US" sz="1400" dirty="0" err="1">
                <a:solidFill>
                  <a:schemeClr val="dk1"/>
                </a:solidFill>
              </a:rPr>
              <a:t>trouver</a:t>
            </a:r>
            <a:r>
              <a:rPr lang="en-US" sz="1400" dirty="0">
                <a:solidFill>
                  <a:schemeClr val="dk1"/>
                </a:solidFill>
              </a:rPr>
              <a:t> les </a:t>
            </a:r>
            <a:r>
              <a:rPr lang="en-US" sz="1400" dirty="0" err="1">
                <a:solidFill>
                  <a:schemeClr val="dk1"/>
                </a:solidFill>
              </a:rPr>
              <a:t>uns</a:t>
            </a:r>
            <a:r>
              <a:rPr lang="en-US" sz="1400" dirty="0">
                <a:solidFill>
                  <a:schemeClr val="dk1"/>
                </a:solidFill>
              </a:rPr>
              <a:t> les </a:t>
            </a:r>
            <a:r>
              <a:rPr lang="en-US" sz="1400" dirty="0" err="1">
                <a:solidFill>
                  <a:schemeClr val="dk1"/>
                </a:solidFill>
              </a:rPr>
              <a:t>autres</a:t>
            </a:r>
            <a:r>
              <a:rPr lang="en-US" sz="1400" dirty="0">
                <a:solidFill>
                  <a:schemeClr val="dk1"/>
                </a:solidFill>
              </a:rPr>
              <a:t>, </a:t>
            </a:r>
            <a:r>
              <a:rPr lang="en-US" sz="1400" dirty="0" err="1">
                <a:solidFill>
                  <a:schemeClr val="dk1"/>
                </a:solidFill>
              </a:rPr>
              <a:t>ils</a:t>
            </a:r>
            <a:r>
              <a:rPr lang="en-US" sz="1400" dirty="0">
                <a:solidFill>
                  <a:schemeClr val="dk1"/>
                </a:solidFill>
              </a:rPr>
              <a:t> </a:t>
            </a:r>
            <a:r>
              <a:rPr lang="en-US" sz="1400" dirty="0" err="1">
                <a:solidFill>
                  <a:schemeClr val="dk1"/>
                </a:solidFill>
              </a:rPr>
              <a:t>s’enregistrent</a:t>
            </a:r>
            <a:r>
              <a:rPr lang="en-US" sz="1400" dirty="0">
                <a:solidFill>
                  <a:schemeClr val="dk1"/>
                </a:solidFill>
              </a:rPr>
              <a:t> </a:t>
            </a:r>
            <a:r>
              <a:rPr lang="en-US" sz="1400" dirty="0" err="1">
                <a:solidFill>
                  <a:schemeClr val="dk1"/>
                </a:solidFill>
              </a:rPr>
              <a:t>auprès</a:t>
            </a:r>
            <a:r>
              <a:rPr lang="en-US" sz="1400" dirty="0">
                <a:solidFill>
                  <a:schemeClr val="dk1"/>
                </a:solidFill>
              </a:rPr>
              <a:t> d’un </a:t>
            </a:r>
            <a:r>
              <a:rPr lang="en-US" sz="1400" b="1" dirty="0">
                <a:solidFill>
                  <a:srgbClr val="FF0000"/>
                </a:solidFill>
              </a:rPr>
              <a:t>Service Discovery</a:t>
            </a:r>
            <a:r>
              <a:rPr lang="en-US" sz="1400" dirty="0">
                <a:solidFill>
                  <a:schemeClr val="dk1"/>
                </a:solidFill>
              </a:rPr>
              <a:t> (register → discover → connect)</a:t>
            </a:r>
            <a:endParaRPr sz="1400" dirty="0">
              <a:solidFill>
                <a:schemeClr val="dk1"/>
              </a:solidFill>
            </a:endParaRPr>
          </a:p>
          <a:p>
            <a:pPr marL="457200" lvl="0" indent="-317500" algn="l" rtl="0">
              <a:spcBef>
                <a:spcPts val="0"/>
              </a:spcBef>
              <a:spcAft>
                <a:spcPts val="0"/>
              </a:spcAft>
              <a:buClr>
                <a:schemeClr val="dk1"/>
              </a:buClr>
              <a:buSzPts val="1400"/>
              <a:buAutoNum type="arabicPeriod"/>
            </a:pPr>
            <a:r>
              <a:rPr lang="en-US" sz="1400" dirty="0" err="1">
                <a:solidFill>
                  <a:schemeClr val="dk1"/>
                </a:solidFill>
              </a:rPr>
              <a:t>Dès</a:t>
            </a:r>
            <a:r>
              <a:rPr lang="en-US" sz="1400" dirty="0">
                <a:solidFill>
                  <a:schemeClr val="dk1"/>
                </a:solidFill>
              </a:rPr>
              <a:t> que </a:t>
            </a:r>
            <a:r>
              <a:rPr lang="en-US" sz="1400" dirty="0" err="1">
                <a:solidFill>
                  <a:schemeClr val="dk1"/>
                </a:solidFill>
              </a:rPr>
              <a:t>vous</a:t>
            </a:r>
            <a:r>
              <a:rPr lang="en-US" sz="1400" dirty="0">
                <a:solidFill>
                  <a:schemeClr val="dk1"/>
                </a:solidFill>
              </a:rPr>
              <a:t> </a:t>
            </a:r>
            <a:r>
              <a:rPr lang="en-US" sz="1400" dirty="0" err="1">
                <a:solidFill>
                  <a:schemeClr val="dk1"/>
                </a:solidFill>
              </a:rPr>
              <a:t>avez</a:t>
            </a:r>
            <a:r>
              <a:rPr lang="en-US" sz="1400" dirty="0">
                <a:solidFill>
                  <a:schemeClr val="dk1"/>
                </a:solidFill>
              </a:rPr>
              <a:t> </a:t>
            </a:r>
            <a:r>
              <a:rPr lang="en-US" sz="1400" dirty="0" err="1">
                <a:solidFill>
                  <a:schemeClr val="dk1"/>
                </a:solidFill>
              </a:rPr>
              <a:t>plusieurs</a:t>
            </a:r>
            <a:r>
              <a:rPr lang="en-US" sz="1400" dirty="0">
                <a:solidFill>
                  <a:schemeClr val="dk1"/>
                </a:solidFill>
              </a:rPr>
              <a:t> instances d’un </a:t>
            </a:r>
            <a:r>
              <a:rPr lang="en-US" sz="1400" dirty="0" err="1">
                <a:solidFill>
                  <a:schemeClr val="dk1"/>
                </a:solidFill>
              </a:rPr>
              <a:t>même</a:t>
            </a:r>
            <a:r>
              <a:rPr lang="en-US" sz="1400" dirty="0">
                <a:solidFill>
                  <a:schemeClr val="dk1"/>
                </a:solidFill>
              </a:rPr>
              <a:t> microservices, </a:t>
            </a:r>
            <a:r>
              <a:rPr lang="en-US" sz="1400" dirty="0" err="1">
                <a:solidFill>
                  <a:schemeClr val="dk1"/>
                </a:solidFill>
              </a:rPr>
              <a:t>vous</a:t>
            </a:r>
            <a:r>
              <a:rPr lang="en-US" sz="1400" dirty="0">
                <a:solidFill>
                  <a:schemeClr val="dk1"/>
                </a:solidFill>
              </a:rPr>
              <a:t> </a:t>
            </a:r>
            <a:r>
              <a:rPr lang="en-US" sz="1400" dirty="0" err="1">
                <a:solidFill>
                  <a:schemeClr val="dk1"/>
                </a:solidFill>
              </a:rPr>
              <a:t>avez</a:t>
            </a:r>
            <a:r>
              <a:rPr lang="en-US" sz="1400" dirty="0">
                <a:solidFill>
                  <a:schemeClr val="dk1"/>
                </a:solidFill>
              </a:rPr>
              <a:t> </a:t>
            </a:r>
            <a:r>
              <a:rPr lang="en-US" sz="1400" dirty="0" err="1">
                <a:solidFill>
                  <a:schemeClr val="dk1"/>
                </a:solidFill>
              </a:rPr>
              <a:t>besoin</a:t>
            </a:r>
            <a:r>
              <a:rPr lang="en-US" sz="1400" dirty="0">
                <a:solidFill>
                  <a:schemeClr val="dk1"/>
                </a:solidFill>
              </a:rPr>
              <a:t> d’un </a:t>
            </a:r>
            <a:r>
              <a:rPr lang="en-US" sz="1400" b="1" dirty="0">
                <a:solidFill>
                  <a:srgbClr val="FF0000"/>
                </a:solidFill>
              </a:rPr>
              <a:t>Load Balancer</a:t>
            </a:r>
            <a:r>
              <a:rPr lang="en-US" sz="1400" dirty="0">
                <a:solidFill>
                  <a:schemeClr val="dk1"/>
                </a:solidFill>
              </a:rPr>
              <a:t> pour </a:t>
            </a:r>
            <a:r>
              <a:rPr lang="en-US" sz="1400" dirty="0" err="1">
                <a:solidFill>
                  <a:schemeClr val="dk1"/>
                </a:solidFill>
              </a:rPr>
              <a:t>distribuer</a:t>
            </a:r>
            <a:r>
              <a:rPr lang="en-US" sz="1400" dirty="0">
                <a:solidFill>
                  <a:schemeClr val="dk1"/>
                </a:solidFill>
              </a:rPr>
              <a:t> le </a:t>
            </a:r>
            <a:r>
              <a:rPr lang="en-US" sz="1400" dirty="0" err="1">
                <a:solidFill>
                  <a:schemeClr val="dk1"/>
                </a:solidFill>
              </a:rPr>
              <a:t>trafic</a:t>
            </a:r>
            <a:r>
              <a:rPr lang="en-US" sz="1400" dirty="0">
                <a:solidFill>
                  <a:schemeClr val="dk1"/>
                </a:solidFill>
              </a:rPr>
              <a:t> et la charge</a:t>
            </a:r>
            <a:endParaRPr sz="1400" dirty="0">
              <a:solidFill>
                <a:schemeClr val="dk1"/>
              </a:solidFill>
            </a:endParaRPr>
          </a:p>
          <a:p>
            <a:pPr marL="457200" lvl="0" indent="-317500" algn="l" rtl="0">
              <a:spcBef>
                <a:spcPts val="0"/>
              </a:spcBef>
              <a:spcAft>
                <a:spcPts val="0"/>
              </a:spcAft>
              <a:buClr>
                <a:schemeClr val="dk1"/>
              </a:buClr>
              <a:buSzPts val="1400"/>
              <a:buAutoNum type="arabicPeriod"/>
            </a:pPr>
            <a:r>
              <a:rPr lang="en-US" sz="1400" b="1" dirty="0">
                <a:solidFill>
                  <a:srgbClr val="FF0000"/>
                </a:solidFill>
              </a:rPr>
              <a:t>API Gateway</a:t>
            </a:r>
            <a:r>
              <a:rPr lang="en-US" sz="1400" dirty="0">
                <a:solidFill>
                  <a:schemeClr val="dk1"/>
                </a:solidFill>
              </a:rPr>
              <a:t> : Le point </a:t>
            </a:r>
            <a:r>
              <a:rPr lang="en-US" sz="1400" dirty="0" err="1">
                <a:solidFill>
                  <a:schemeClr val="dk1"/>
                </a:solidFill>
              </a:rPr>
              <a:t>d’entrée</a:t>
            </a:r>
            <a:r>
              <a:rPr lang="en-US" sz="1400" dirty="0">
                <a:solidFill>
                  <a:schemeClr val="dk1"/>
                </a:solidFill>
              </a:rPr>
              <a:t> unique pour </a:t>
            </a:r>
            <a:r>
              <a:rPr lang="en-US" sz="1400" dirty="0" err="1">
                <a:solidFill>
                  <a:schemeClr val="dk1"/>
                </a:solidFill>
              </a:rPr>
              <a:t>tous</a:t>
            </a:r>
            <a:r>
              <a:rPr lang="en-US" sz="1400" dirty="0">
                <a:solidFill>
                  <a:schemeClr val="dk1"/>
                </a:solidFill>
              </a:rPr>
              <a:t> </a:t>
            </a:r>
            <a:r>
              <a:rPr lang="en-US" sz="1400" dirty="0" err="1">
                <a:solidFill>
                  <a:schemeClr val="dk1"/>
                </a:solidFill>
              </a:rPr>
              <a:t>vos</a:t>
            </a:r>
            <a:r>
              <a:rPr lang="en-US" sz="1400" dirty="0">
                <a:solidFill>
                  <a:schemeClr val="dk1"/>
                </a:solidFill>
              </a:rPr>
              <a:t> services. Lieu </a:t>
            </a:r>
            <a:r>
              <a:rPr lang="en-US" sz="1400" dirty="0" err="1">
                <a:solidFill>
                  <a:schemeClr val="dk1"/>
                </a:solidFill>
              </a:rPr>
              <a:t>idéal</a:t>
            </a:r>
            <a:r>
              <a:rPr lang="en-US" sz="1400" dirty="0">
                <a:solidFill>
                  <a:schemeClr val="dk1"/>
                </a:solidFill>
              </a:rPr>
              <a:t> pour </a:t>
            </a:r>
            <a:r>
              <a:rPr lang="en-US" sz="1400" dirty="0" err="1">
                <a:solidFill>
                  <a:schemeClr val="dk1"/>
                </a:solidFill>
              </a:rPr>
              <a:t>implémenter</a:t>
            </a:r>
            <a:r>
              <a:rPr lang="en-US" sz="1400" dirty="0">
                <a:solidFill>
                  <a:schemeClr val="dk1"/>
                </a:solidFill>
              </a:rPr>
              <a:t> </a:t>
            </a:r>
            <a:r>
              <a:rPr lang="en-US" sz="1400" dirty="0" err="1">
                <a:solidFill>
                  <a:schemeClr val="dk1"/>
                </a:solidFill>
              </a:rPr>
              <a:t>certains</a:t>
            </a:r>
            <a:r>
              <a:rPr lang="en-US" sz="1400" dirty="0">
                <a:solidFill>
                  <a:schemeClr val="dk1"/>
                </a:solidFill>
              </a:rPr>
              <a:t> aspects transverses </a:t>
            </a:r>
            <a:r>
              <a:rPr lang="en-US" sz="1400" dirty="0" err="1">
                <a:solidFill>
                  <a:schemeClr val="dk1"/>
                </a:solidFill>
              </a:rPr>
              <a:t>comme</a:t>
            </a:r>
            <a:r>
              <a:rPr lang="en-US" sz="1400" dirty="0">
                <a:solidFill>
                  <a:schemeClr val="dk1"/>
                </a:solidFill>
              </a:rPr>
              <a:t> le </a:t>
            </a:r>
            <a:r>
              <a:rPr lang="en-US" sz="1400" b="1" dirty="0" err="1">
                <a:solidFill>
                  <a:schemeClr val="dk1"/>
                </a:solidFill>
              </a:rPr>
              <a:t>routage</a:t>
            </a:r>
            <a:r>
              <a:rPr lang="en-US" sz="1400" b="1" dirty="0">
                <a:solidFill>
                  <a:schemeClr val="dk1"/>
                </a:solidFill>
              </a:rPr>
              <a:t> </a:t>
            </a:r>
            <a:r>
              <a:rPr lang="en-US" sz="1400" b="1" dirty="0" err="1">
                <a:solidFill>
                  <a:schemeClr val="dk1"/>
                </a:solidFill>
              </a:rPr>
              <a:t>statique</a:t>
            </a:r>
            <a:r>
              <a:rPr lang="en-US" sz="1400" dirty="0">
                <a:solidFill>
                  <a:schemeClr val="dk1"/>
                </a:solidFill>
              </a:rPr>
              <a:t> et le </a:t>
            </a:r>
            <a:r>
              <a:rPr lang="en-US" sz="1400" b="1" dirty="0" err="1">
                <a:solidFill>
                  <a:schemeClr val="dk1"/>
                </a:solidFill>
              </a:rPr>
              <a:t>routage</a:t>
            </a:r>
            <a:r>
              <a:rPr lang="en-US" sz="1400" b="1" dirty="0">
                <a:solidFill>
                  <a:schemeClr val="dk1"/>
                </a:solidFill>
              </a:rPr>
              <a:t> </a:t>
            </a:r>
            <a:r>
              <a:rPr lang="en-US" sz="1400" b="1" dirty="0" err="1">
                <a:solidFill>
                  <a:schemeClr val="dk1"/>
                </a:solidFill>
              </a:rPr>
              <a:t>dynamique</a:t>
            </a:r>
            <a:r>
              <a:rPr lang="en-US" sz="1400" dirty="0">
                <a:solidFill>
                  <a:schemeClr val="dk1"/>
                </a:solidFill>
              </a:rPr>
              <a:t> (ex : </a:t>
            </a:r>
            <a:r>
              <a:rPr lang="en-US" sz="1400" dirty="0" err="1">
                <a:solidFill>
                  <a:schemeClr val="dk1"/>
                </a:solidFill>
              </a:rPr>
              <a:t>en</a:t>
            </a:r>
            <a:r>
              <a:rPr lang="en-US" sz="1400" dirty="0">
                <a:solidFill>
                  <a:schemeClr val="dk1"/>
                </a:solidFill>
              </a:rPr>
              <a:t> </a:t>
            </a:r>
            <a:r>
              <a:rPr lang="en-US" sz="1400" dirty="0" err="1">
                <a:solidFill>
                  <a:schemeClr val="dk1"/>
                </a:solidFill>
              </a:rPr>
              <a:t>fonction</a:t>
            </a:r>
            <a:r>
              <a:rPr lang="en-US" sz="1400" dirty="0">
                <a:solidFill>
                  <a:schemeClr val="dk1"/>
                </a:solidFill>
              </a:rPr>
              <a:t> de </a:t>
            </a:r>
            <a:r>
              <a:rPr lang="en-US" sz="1400" dirty="0" err="1">
                <a:solidFill>
                  <a:schemeClr val="dk1"/>
                </a:solidFill>
              </a:rPr>
              <a:t>certaines</a:t>
            </a:r>
            <a:r>
              <a:rPr lang="en-US" sz="1400" dirty="0">
                <a:solidFill>
                  <a:schemeClr val="dk1"/>
                </a:solidFill>
              </a:rPr>
              <a:t> </a:t>
            </a:r>
            <a:r>
              <a:rPr lang="en-US" sz="1400" dirty="0" err="1">
                <a:solidFill>
                  <a:schemeClr val="dk1"/>
                </a:solidFill>
              </a:rPr>
              <a:t>données</a:t>
            </a:r>
            <a:r>
              <a:rPr lang="en-US" sz="1400" dirty="0">
                <a:solidFill>
                  <a:schemeClr val="dk1"/>
                </a:solidFill>
              </a:rPr>
              <a:t> de la </a:t>
            </a:r>
            <a:r>
              <a:rPr lang="en-US" sz="1400" dirty="0" err="1">
                <a:solidFill>
                  <a:schemeClr val="dk1"/>
                </a:solidFill>
              </a:rPr>
              <a:t>requête</a:t>
            </a:r>
            <a:r>
              <a:rPr lang="en-US" sz="1400" dirty="0">
                <a:solidFill>
                  <a:schemeClr val="dk1"/>
                </a:solidFill>
              </a:rPr>
              <a:t> </a:t>
            </a:r>
            <a:r>
              <a:rPr lang="en-US" sz="1400" dirty="0" err="1">
                <a:solidFill>
                  <a:schemeClr val="dk1"/>
                </a:solidFill>
              </a:rPr>
              <a:t>arrivante</a:t>
            </a:r>
            <a:r>
              <a:rPr lang="en-US" sz="1400" dirty="0">
                <a:solidFill>
                  <a:schemeClr val="dk1"/>
                </a:solidFill>
              </a:rPr>
              <a:t>, on dirige </a:t>
            </a:r>
            <a:r>
              <a:rPr lang="en-US" sz="1400" dirty="0" err="1">
                <a:solidFill>
                  <a:schemeClr val="dk1"/>
                </a:solidFill>
              </a:rPr>
              <a:t>une</a:t>
            </a:r>
            <a:r>
              <a:rPr lang="en-US" sz="1400" dirty="0">
                <a:solidFill>
                  <a:schemeClr val="dk1"/>
                </a:solidFill>
              </a:rPr>
              <a:t> population de beta-</a:t>
            </a:r>
            <a:r>
              <a:rPr lang="en-US" sz="1400" dirty="0" err="1">
                <a:solidFill>
                  <a:schemeClr val="dk1"/>
                </a:solidFill>
              </a:rPr>
              <a:t>testeurs</a:t>
            </a:r>
            <a:r>
              <a:rPr lang="en-US" sz="1400" dirty="0">
                <a:solidFill>
                  <a:schemeClr val="dk1"/>
                </a:solidFill>
              </a:rPr>
              <a:t> sur </a:t>
            </a:r>
            <a:r>
              <a:rPr lang="en-US" sz="1400" dirty="0" err="1">
                <a:solidFill>
                  <a:schemeClr val="dk1"/>
                </a:solidFill>
              </a:rPr>
              <a:t>une</a:t>
            </a:r>
            <a:r>
              <a:rPr lang="en-US" sz="1400" dirty="0">
                <a:solidFill>
                  <a:schemeClr val="dk1"/>
                </a:solidFill>
              </a:rPr>
              <a:t> version </a:t>
            </a:r>
            <a:r>
              <a:rPr lang="en-US" sz="1400" dirty="0" err="1">
                <a:solidFill>
                  <a:schemeClr val="dk1"/>
                </a:solidFill>
              </a:rPr>
              <a:t>spécifique</a:t>
            </a:r>
            <a:r>
              <a:rPr lang="en-US" sz="1400" dirty="0">
                <a:solidFill>
                  <a:schemeClr val="dk1"/>
                </a:solidFill>
              </a:rPr>
              <a:t> de </a:t>
            </a:r>
            <a:r>
              <a:rPr lang="en-US" sz="1400" dirty="0" err="1">
                <a:solidFill>
                  <a:schemeClr val="dk1"/>
                </a:solidFill>
              </a:rPr>
              <a:t>certains</a:t>
            </a:r>
            <a:r>
              <a:rPr lang="en-US" sz="1400" dirty="0">
                <a:solidFill>
                  <a:schemeClr val="dk1"/>
                </a:solidFill>
              </a:rPr>
              <a:t> services)</a:t>
            </a:r>
            <a:endParaRPr sz="1400" dirty="0">
              <a:solidFill>
                <a:schemeClr val="dk1"/>
              </a:solidFill>
            </a:endParaRPr>
          </a:p>
          <a:p>
            <a:pPr marL="457200" lvl="0" indent="-317500" algn="l" rtl="0">
              <a:spcBef>
                <a:spcPts val="0"/>
              </a:spcBef>
              <a:spcAft>
                <a:spcPts val="0"/>
              </a:spcAft>
              <a:buClr>
                <a:schemeClr val="dk1"/>
              </a:buClr>
              <a:buSzPts val="1400"/>
              <a:buAutoNum type="arabicPeriod"/>
            </a:pPr>
            <a:r>
              <a:rPr lang="en-US" sz="1400" b="1" dirty="0">
                <a:solidFill>
                  <a:srgbClr val="FF0000"/>
                </a:solidFill>
              </a:rPr>
              <a:t>Configuration management</a:t>
            </a:r>
            <a:r>
              <a:rPr lang="en-US" sz="1400" dirty="0">
                <a:solidFill>
                  <a:schemeClr val="dk1"/>
                </a:solidFill>
              </a:rPr>
              <a:t> : </a:t>
            </a:r>
            <a:r>
              <a:rPr lang="en-US" sz="1400" dirty="0" err="1">
                <a:solidFill>
                  <a:schemeClr val="dk1"/>
                </a:solidFill>
              </a:rPr>
              <a:t>centralisation</a:t>
            </a:r>
            <a:r>
              <a:rPr lang="en-US" sz="1400" dirty="0">
                <a:solidFill>
                  <a:schemeClr val="dk1"/>
                </a:solidFill>
              </a:rPr>
              <a:t> des, </a:t>
            </a:r>
            <a:r>
              <a:rPr lang="en-US" sz="1400" b="1" dirty="0" err="1">
                <a:solidFill>
                  <a:schemeClr val="dk1"/>
                </a:solidFill>
              </a:rPr>
              <a:t>potentiellement</a:t>
            </a:r>
            <a:r>
              <a:rPr lang="en-US" sz="1400" b="1" dirty="0">
                <a:solidFill>
                  <a:schemeClr val="dk1"/>
                </a:solidFill>
              </a:rPr>
              <a:t> </a:t>
            </a:r>
            <a:r>
              <a:rPr lang="en-US" sz="1400" b="1" dirty="0" err="1">
                <a:solidFill>
                  <a:schemeClr val="dk1"/>
                </a:solidFill>
              </a:rPr>
              <a:t>nombreux</a:t>
            </a:r>
            <a:r>
              <a:rPr lang="en-US" sz="1400" b="1" dirty="0">
                <a:solidFill>
                  <a:schemeClr val="dk1"/>
                </a:solidFill>
              </a:rPr>
              <a:t>, </a:t>
            </a:r>
            <a:r>
              <a:rPr lang="en-US" sz="1400" b="1" dirty="0" err="1">
                <a:solidFill>
                  <a:schemeClr val="dk1"/>
                </a:solidFill>
              </a:rPr>
              <a:t>fichiers</a:t>
            </a:r>
            <a:r>
              <a:rPr lang="en-US" sz="1400" b="1" dirty="0">
                <a:solidFill>
                  <a:schemeClr val="dk1"/>
                </a:solidFill>
              </a:rPr>
              <a:t> de configuration</a:t>
            </a:r>
            <a:r>
              <a:rPr lang="en-US" sz="1400" dirty="0">
                <a:solidFill>
                  <a:schemeClr val="dk1"/>
                </a:solidFill>
              </a:rPr>
              <a:t> (DEV, UAT, PROD) de </a:t>
            </a:r>
            <a:r>
              <a:rPr lang="en-US" sz="1400" dirty="0" err="1">
                <a:solidFill>
                  <a:schemeClr val="dk1"/>
                </a:solidFill>
              </a:rPr>
              <a:t>tous</a:t>
            </a:r>
            <a:r>
              <a:rPr lang="en-US" sz="1400" dirty="0">
                <a:solidFill>
                  <a:schemeClr val="dk1"/>
                </a:solidFill>
              </a:rPr>
              <a:t> les microservices </a:t>
            </a:r>
            <a:endParaRPr sz="1400" dirty="0">
              <a:solidFill>
                <a:schemeClr val="dk1"/>
              </a:solidFill>
            </a:endParaRPr>
          </a:p>
          <a:p>
            <a:pPr marL="457200" lvl="0" indent="-317500" algn="l" rtl="0">
              <a:spcBef>
                <a:spcPts val="0"/>
              </a:spcBef>
              <a:spcAft>
                <a:spcPts val="0"/>
              </a:spcAft>
              <a:buClr>
                <a:schemeClr val="dk1"/>
              </a:buClr>
              <a:buSzPts val="1400"/>
              <a:buAutoNum type="arabicPeriod"/>
            </a:pPr>
            <a:r>
              <a:rPr lang="en-US" sz="1400" b="1" dirty="0">
                <a:solidFill>
                  <a:srgbClr val="FF0000"/>
                </a:solidFill>
              </a:rPr>
              <a:t>Asynchronous messaging</a:t>
            </a:r>
            <a:r>
              <a:rPr lang="en-US" sz="1400" dirty="0">
                <a:solidFill>
                  <a:schemeClr val="dk1"/>
                </a:solidFill>
              </a:rPr>
              <a:t> : pour tout </a:t>
            </a:r>
            <a:r>
              <a:rPr lang="en-US" sz="1400" dirty="0" err="1">
                <a:solidFill>
                  <a:schemeClr val="dk1"/>
                </a:solidFill>
              </a:rPr>
              <a:t>ce</a:t>
            </a:r>
            <a:r>
              <a:rPr lang="en-US" sz="1400" dirty="0">
                <a:solidFill>
                  <a:schemeClr val="dk1"/>
                </a:solidFill>
              </a:rPr>
              <a:t> qui </a:t>
            </a:r>
            <a:r>
              <a:rPr lang="en-US" sz="1400" dirty="0" err="1">
                <a:solidFill>
                  <a:schemeClr val="dk1"/>
                </a:solidFill>
              </a:rPr>
              <a:t>est</a:t>
            </a:r>
            <a:r>
              <a:rPr lang="en-US" sz="1400" dirty="0">
                <a:solidFill>
                  <a:schemeClr val="dk1"/>
                </a:solidFill>
              </a:rPr>
              <a:t> </a:t>
            </a:r>
            <a:r>
              <a:rPr lang="en-US" sz="1400" b="1" dirty="0">
                <a:solidFill>
                  <a:schemeClr val="dk1"/>
                </a:solidFill>
              </a:rPr>
              <a:t>communication Event Driven</a:t>
            </a:r>
            <a:r>
              <a:rPr lang="en-US" sz="1400" dirty="0">
                <a:solidFill>
                  <a:schemeClr val="dk1"/>
                </a:solidFill>
              </a:rPr>
              <a:t> (RabbitMQ, Kafka). </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dirty="0" err="1">
                <a:solidFill>
                  <a:schemeClr val="dk1"/>
                </a:solidFill>
              </a:rPr>
              <a:t>Permet</a:t>
            </a:r>
            <a:r>
              <a:rPr lang="en-US" sz="1400" dirty="0">
                <a:solidFill>
                  <a:schemeClr val="dk1"/>
                </a:solidFill>
              </a:rPr>
              <a:t> </a:t>
            </a:r>
            <a:r>
              <a:rPr lang="en-US" sz="1400" dirty="0" err="1">
                <a:solidFill>
                  <a:schemeClr val="dk1"/>
                </a:solidFill>
              </a:rPr>
              <a:t>d’améliorer</a:t>
            </a:r>
            <a:r>
              <a:rPr lang="en-US" sz="1400" dirty="0">
                <a:solidFill>
                  <a:schemeClr val="dk1"/>
                </a:solidFill>
              </a:rPr>
              <a:t> le </a:t>
            </a:r>
            <a:r>
              <a:rPr lang="en-US" sz="1400" b="1" dirty="0" err="1">
                <a:solidFill>
                  <a:schemeClr val="dk1"/>
                </a:solidFill>
              </a:rPr>
              <a:t>découplage</a:t>
            </a:r>
            <a:r>
              <a:rPr lang="en-US" sz="1400" b="1" dirty="0">
                <a:solidFill>
                  <a:schemeClr val="dk1"/>
                </a:solidFill>
              </a:rPr>
              <a:t> </a:t>
            </a:r>
            <a:r>
              <a:rPr lang="en-US" sz="1400" dirty="0">
                <a:solidFill>
                  <a:schemeClr val="dk1"/>
                </a:solidFill>
              </a:rPr>
              <a:t>des microservices.</a:t>
            </a:r>
            <a:br>
              <a:rPr lang="en-US" sz="1400" dirty="0">
                <a:solidFill>
                  <a:schemeClr val="dk1"/>
                </a:solidFill>
              </a:rPr>
            </a:br>
            <a:r>
              <a:rPr lang="en-US" sz="1400" dirty="0">
                <a:solidFill>
                  <a:schemeClr val="dk1"/>
                </a:solidFill>
              </a:rPr>
              <a:t>Attention </a:t>
            </a:r>
            <a:r>
              <a:rPr lang="en-US" sz="1400" dirty="0" err="1">
                <a:solidFill>
                  <a:schemeClr val="dk1"/>
                </a:solidFill>
              </a:rPr>
              <a:t>toutefois</a:t>
            </a:r>
            <a:r>
              <a:rPr lang="en-US" sz="1400" dirty="0">
                <a:solidFill>
                  <a:schemeClr val="dk1"/>
                </a:solidFill>
              </a:rPr>
              <a:t>, on </a:t>
            </a:r>
            <a:r>
              <a:rPr lang="en-US" sz="1400" dirty="0" err="1">
                <a:solidFill>
                  <a:schemeClr val="dk1"/>
                </a:solidFill>
              </a:rPr>
              <a:t>peut</a:t>
            </a:r>
            <a:r>
              <a:rPr lang="en-US" sz="1400" dirty="0">
                <a:solidFill>
                  <a:schemeClr val="dk1"/>
                </a:solidFill>
              </a:rPr>
              <a:t> </a:t>
            </a:r>
            <a:r>
              <a:rPr lang="en-US" sz="1400" dirty="0" err="1">
                <a:solidFill>
                  <a:schemeClr val="dk1"/>
                </a:solidFill>
              </a:rPr>
              <a:t>devenir</a:t>
            </a:r>
            <a:r>
              <a:rPr lang="en-US" sz="1400" dirty="0">
                <a:solidFill>
                  <a:schemeClr val="dk1"/>
                </a:solidFill>
              </a:rPr>
              <a:t> </a:t>
            </a:r>
            <a:r>
              <a:rPr lang="en-US" sz="1400" dirty="0" err="1">
                <a:solidFill>
                  <a:schemeClr val="dk1"/>
                </a:solidFill>
              </a:rPr>
              <a:t>dépendant</a:t>
            </a:r>
            <a:r>
              <a:rPr lang="en-US" sz="1400" dirty="0">
                <a:solidFill>
                  <a:schemeClr val="dk1"/>
                </a:solidFill>
              </a:rPr>
              <a:t> (</a:t>
            </a:r>
            <a:r>
              <a:rPr lang="en-US" sz="1400" dirty="0" err="1">
                <a:solidFill>
                  <a:schemeClr val="dk1"/>
                </a:solidFill>
              </a:rPr>
              <a:t>donc</a:t>
            </a:r>
            <a:r>
              <a:rPr lang="en-US" sz="1400" dirty="0">
                <a:solidFill>
                  <a:schemeClr val="dk1"/>
                </a:solidFill>
              </a:rPr>
              <a:t> re-</a:t>
            </a:r>
            <a:r>
              <a:rPr lang="en-US" sz="1400" dirty="0" err="1">
                <a:solidFill>
                  <a:schemeClr val="dk1"/>
                </a:solidFill>
              </a:rPr>
              <a:t>couplage</a:t>
            </a:r>
            <a:r>
              <a:rPr lang="en-US" sz="1400" dirty="0">
                <a:solidFill>
                  <a:schemeClr val="dk1"/>
                </a:solidFill>
              </a:rPr>
              <a:t>) de </a:t>
            </a:r>
            <a:r>
              <a:rPr lang="en-US" sz="1400" b="1" dirty="0">
                <a:solidFill>
                  <a:schemeClr val="dk1"/>
                </a:solidFill>
              </a:rPr>
              <a:t>la version du type de message</a:t>
            </a:r>
            <a:r>
              <a:rPr lang="en-US" sz="1400" dirty="0">
                <a:solidFill>
                  <a:schemeClr val="dk1"/>
                </a:solidFill>
              </a:rPr>
              <a:t>. Ex: JSON ne </a:t>
            </a:r>
            <a:r>
              <a:rPr lang="en-US" sz="1400" dirty="0" err="1">
                <a:solidFill>
                  <a:schemeClr val="dk1"/>
                </a:solidFill>
              </a:rPr>
              <a:t>supporte</a:t>
            </a:r>
            <a:r>
              <a:rPr lang="en-US" sz="1400" dirty="0">
                <a:solidFill>
                  <a:schemeClr val="dk1"/>
                </a:solidFill>
              </a:rPr>
              <a:t> pas </a:t>
            </a:r>
            <a:r>
              <a:rPr lang="en-US" sz="1400" dirty="0" err="1">
                <a:solidFill>
                  <a:schemeClr val="dk1"/>
                </a:solidFill>
              </a:rPr>
              <a:t>nativement</a:t>
            </a:r>
            <a:r>
              <a:rPr lang="en-US" sz="1400" dirty="0">
                <a:solidFill>
                  <a:schemeClr val="dk1"/>
                </a:solidFill>
              </a:rPr>
              <a:t> le versioning, </a:t>
            </a:r>
            <a:r>
              <a:rPr lang="en-US" sz="1400" dirty="0" err="1">
                <a:solidFill>
                  <a:schemeClr val="dk1"/>
                </a:solidFill>
              </a:rPr>
              <a:t>contrairement</a:t>
            </a:r>
            <a:r>
              <a:rPr lang="en-US" sz="1400" dirty="0">
                <a:solidFill>
                  <a:schemeClr val="dk1"/>
                </a:solidFill>
              </a:rPr>
              <a:t> à Avro (</a:t>
            </a:r>
            <a:r>
              <a:rPr lang="en-US" sz="1400" dirty="0" err="1">
                <a:solidFill>
                  <a:schemeClr val="dk1"/>
                </a:solidFill>
              </a:rPr>
              <a:t>poussé</a:t>
            </a:r>
            <a:r>
              <a:rPr lang="en-US" sz="1400" dirty="0">
                <a:solidFill>
                  <a:schemeClr val="dk1"/>
                </a:solidFill>
              </a:rPr>
              <a:t> par Kafka) </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dirty="0" err="1">
                <a:solidFill>
                  <a:schemeClr val="dk1"/>
                </a:solidFill>
              </a:rPr>
              <a:t>Renforce</a:t>
            </a:r>
            <a:r>
              <a:rPr lang="en-US" sz="1400" dirty="0">
                <a:solidFill>
                  <a:schemeClr val="dk1"/>
                </a:solidFill>
              </a:rPr>
              <a:t> la </a:t>
            </a:r>
            <a:r>
              <a:rPr lang="en-US" sz="1400" b="1" dirty="0" err="1">
                <a:solidFill>
                  <a:schemeClr val="dk1"/>
                </a:solidFill>
              </a:rPr>
              <a:t>résilience</a:t>
            </a:r>
            <a:r>
              <a:rPr lang="en-US" sz="1400" b="1" dirty="0">
                <a:solidFill>
                  <a:schemeClr val="dk1"/>
                </a:solidFill>
              </a:rPr>
              <a:t> </a:t>
            </a:r>
            <a:r>
              <a:rPr lang="en-US" sz="1400" dirty="0">
                <a:solidFill>
                  <a:schemeClr val="dk1"/>
                </a:solidFill>
              </a:rPr>
              <a:t>: le message </a:t>
            </a:r>
            <a:r>
              <a:rPr lang="en-US" sz="1400" dirty="0" err="1">
                <a:solidFill>
                  <a:schemeClr val="dk1"/>
                </a:solidFill>
              </a:rPr>
              <a:t>reste</a:t>
            </a:r>
            <a:r>
              <a:rPr lang="en-US" sz="1400" dirty="0">
                <a:solidFill>
                  <a:schemeClr val="dk1"/>
                </a:solidFill>
              </a:rPr>
              <a:t> dans le queue </a:t>
            </a:r>
            <a:r>
              <a:rPr lang="en-US" sz="1400" dirty="0" err="1">
                <a:solidFill>
                  <a:schemeClr val="dk1"/>
                </a:solidFill>
              </a:rPr>
              <a:t>même</a:t>
            </a:r>
            <a:r>
              <a:rPr lang="en-US" sz="1400" dirty="0">
                <a:solidFill>
                  <a:schemeClr val="dk1"/>
                </a:solidFill>
              </a:rPr>
              <a:t> </a:t>
            </a:r>
            <a:r>
              <a:rPr lang="en-US" sz="1400" dirty="0" err="1">
                <a:solidFill>
                  <a:schemeClr val="dk1"/>
                </a:solidFill>
              </a:rPr>
              <a:t>si</a:t>
            </a:r>
            <a:r>
              <a:rPr lang="en-US" sz="1400" dirty="0">
                <a:solidFill>
                  <a:schemeClr val="dk1"/>
                </a:solidFill>
              </a:rPr>
              <a:t> le consumer </a:t>
            </a:r>
            <a:r>
              <a:rPr lang="en-US" sz="1400" dirty="0" err="1">
                <a:solidFill>
                  <a:schemeClr val="dk1"/>
                </a:solidFill>
              </a:rPr>
              <a:t>est</a:t>
            </a:r>
            <a:r>
              <a:rPr lang="en-US" sz="1400" dirty="0">
                <a:solidFill>
                  <a:schemeClr val="dk1"/>
                </a:solidFill>
              </a:rPr>
              <a:t> down</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dirty="0" err="1">
                <a:solidFill>
                  <a:schemeClr val="dk1"/>
                </a:solidFill>
              </a:rPr>
              <a:t>Renforce</a:t>
            </a:r>
            <a:r>
              <a:rPr lang="en-US" sz="1400" dirty="0">
                <a:solidFill>
                  <a:schemeClr val="dk1"/>
                </a:solidFill>
              </a:rPr>
              <a:t> la </a:t>
            </a:r>
            <a:r>
              <a:rPr lang="en-US" sz="1400" b="1" dirty="0" err="1">
                <a:solidFill>
                  <a:schemeClr val="dk1"/>
                </a:solidFill>
              </a:rPr>
              <a:t>scalabilité</a:t>
            </a:r>
            <a:r>
              <a:rPr lang="en-US" sz="1400" b="1" dirty="0">
                <a:solidFill>
                  <a:schemeClr val="dk1"/>
                </a:solidFill>
              </a:rPr>
              <a:t> </a:t>
            </a:r>
            <a:r>
              <a:rPr lang="en-US" sz="1400" dirty="0">
                <a:solidFill>
                  <a:schemeClr val="dk1"/>
                </a:solidFill>
              </a:rPr>
              <a:t>: pas </a:t>
            </a:r>
            <a:r>
              <a:rPr lang="en-US" sz="1400" dirty="0" err="1">
                <a:solidFill>
                  <a:schemeClr val="dk1"/>
                </a:solidFill>
              </a:rPr>
              <a:t>besoin</a:t>
            </a:r>
            <a:r>
              <a:rPr lang="en-US" sz="1400" dirty="0">
                <a:solidFill>
                  <a:schemeClr val="dk1"/>
                </a:solidFill>
              </a:rPr>
              <a:t> </a:t>
            </a:r>
            <a:r>
              <a:rPr lang="en-US" sz="1400" dirty="0" err="1">
                <a:solidFill>
                  <a:schemeClr val="dk1"/>
                </a:solidFill>
              </a:rPr>
              <a:t>d’attendre</a:t>
            </a:r>
            <a:r>
              <a:rPr lang="en-US" sz="1400" dirty="0">
                <a:solidFill>
                  <a:schemeClr val="dk1"/>
                </a:solidFill>
              </a:rPr>
              <a:t> </a:t>
            </a:r>
            <a:r>
              <a:rPr lang="en-US" sz="1400" dirty="0" err="1">
                <a:solidFill>
                  <a:schemeClr val="dk1"/>
                </a:solidFill>
              </a:rPr>
              <a:t>une</a:t>
            </a:r>
            <a:r>
              <a:rPr lang="en-US" sz="1400" dirty="0">
                <a:solidFill>
                  <a:schemeClr val="dk1"/>
                </a:solidFill>
              </a:rPr>
              <a:t> </a:t>
            </a:r>
            <a:r>
              <a:rPr lang="en-US" sz="1400" dirty="0" err="1">
                <a:solidFill>
                  <a:schemeClr val="dk1"/>
                </a:solidFill>
              </a:rPr>
              <a:t>réponse</a:t>
            </a:r>
            <a:r>
              <a:rPr lang="en-US" sz="1400" dirty="0">
                <a:solidFill>
                  <a:schemeClr val="dk1"/>
                </a:solidFill>
              </a:rPr>
              <a:t> du </a:t>
            </a:r>
            <a:r>
              <a:rPr lang="en-US" sz="1400" dirty="0" err="1">
                <a:solidFill>
                  <a:schemeClr val="dk1"/>
                </a:solidFill>
              </a:rPr>
              <a:t>consommateur</a:t>
            </a:r>
            <a:r>
              <a:rPr lang="en-US" sz="1400" dirty="0">
                <a:solidFill>
                  <a:schemeClr val="dk1"/>
                </a:solidFill>
              </a:rPr>
              <a:t> du message</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dirty="0" err="1">
                <a:solidFill>
                  <a:schemeClr val="dk1"/>
                </a:solidFill>
              </a:rPr>
              <a:t>Renforce</a:t>
            </a:r>
            <a:r>
              <a:rPr lang="en-US" sz="1400" dirty="0">
                <a:solidFill>
                  <a:schemeClr val="dk1"/>
                </a:solidFill>
              </a:rPr>
              <a:t> la </a:t>
            </a:r>
            <a:r>
              <a:rPr lang="en-US" sz="1400" b="1" dirty="0" err="1">
                <a:solidFill>
                  <a:schemeClr val="dk1"/>
                </a:solidFill>
              </a:rPr>
              <a:t>flexibilité</a:t>
            </a:r>
            <a:r>
              <a:rPr lang="en-US" sz="1400" b="1" dirty="0">
                <a:solidFill>
                  <a:schemeClr val="dk1"/>
                </a:solidFill>
              </a:rPr>
              <a:t> </a:t>
            </a:r>
            <a:r>
              <a:rPr lang="en-US" sz="1400" dirty="0">
                <a:solidFill>
                  <a:schemeClr val="dk1"/>
                </a:solidFill>
              </a:rPr>
              <a:t>: </a:t>
            </a:r>
            <a:r>
              <a:rPr lang="en-US" sz="1400" dirty="0" err="1">
                <a:solidFill>
                  <a:schemeClr val="dk1"/>
                </a:solidFill>
              </a:rPr>
              <a:t>émetteur</a:t>
            </a:r>
            <a:r>
              <a:rPr lang="en-US" sz="1400" dirty="0">
                <a:solidFill>
                  <a:schemeClr val="dk1"/>
                </a:solidFill>
              </a:rPr>
              <a:t> et </a:t>
            </a:r>
            <a:r>
              <a:rPr lang="en-US" sz="1400" dirty="0" err="1">
                <a:solidFill>
                  <a:schemeClr val="dk1"/>
                </a:solidFill>
              </a:rPr>
              <a:t>consommateur</a:t>
            </a:r>
            <a:r>
              <a:rPr lang="en-US" sz="1400" dirty="0">
                <a:solidFill>
                  <a:schemeClr val="dk1"/>
                </a:solidFill>
              </a:rPr>
              <a:t> ne se </a:t>
            </a:r>
            <a:r>
              <a:rPr lang="en-US" sz="1400" dirty="0" err="1">
                <a:solidFill>
                  <a:schemeClr val="dk1"/>
                </a:solidFill>
              </a:rPr>
              <a:t>connaissent</a:t>
            </a:r>
            <a:r>
              <a:rPr lang="en-US" sz="1400" dirty="0">
                <a:solidFill>
                  <a:schemeClr val="dk1"/>
                </a:solidFill>
              </a:rPr>
              <a:t> pas, on </a:t>
            </a:r>
            <a:r>
              <a:rPr lang="en-US" sz="1400" dirty="0" err="1">
                <a:solidFill>
                  <a:schemeClr val="dk1"/>
                </a:solidFill>
              </a:rPr>
              <a:t>peut</a:t>
            </a:r>
            <a:r>
              <a:rPr lang="en-US" sz="1400" dirty="0">
                <a:solidFill>
                  <a:schemeClr val="dk1"/>
                </a:solidFill>
              </a:rPr>
              <a:t> </a:t>
            </a:r>
            <a:r>
              <a:rPr lang="en-US" sz="1400" dirty="0" err="1">
                <a:solidFill>
                  <a:schemeClr val="dk1"/>
                </a:solidFill>
              </a:rPr>
              <a:t>donc</a:t>
            </a:r>
            <a:r>
              <a:rPr lang="en-US" sz="1400" dirty="0">
                <a:solidFill>
                  <a:schemeClr val="dk1"/>
                </a:solidFill>
              </a:rPr>
              <a:t> </a:t>
            </a:r>
            <a:r>
              <a:rPr lang="en-US" sz="1400" dirty="0" err="1">
                <a:solidFill>
                  <a:schemeClr val="dk1"/>
                </a:solidFill>
              </a:rPr>
              <a:t>ajouter</a:t>
            </a:r>
            <a:r>
              <a:rPr lang="en-US" sz="1400" dirty="0">
                <a:solidFill>
                  <a:schemeClr val="dk1"/>
                </a:solidFill>
              </a:rPr>
              <a:t> de nouveaux </a:t>
            </a:r>
            <a:r>
              <a:rPr lang="en-US" sz="1400" dirty="0" err="1">
                <a:solidFill>
                  <a:schemeClr val="dk1"/>
                </a:solidFill>
              </a:rPr>
              <a:t>consommateurs</a:t>
            </a:r>
            <a:r>
              <a:rPr lang="en-US" sz="1400" dirty="0">
                <a:solidFill>
                  <a:schemeClr val="dk1"/>
                </a:solidFill>
              </a:rPr>
              <a:t> sans </a:t>
            </a:r>
            <a:r>
              <a:rPr lang="en-US" sz="1400" dirty="0" err="1">
                <a:solidFill>
                  <a:schemeClr val="dk1"/>
                </a:solidFill>
              </a:rPr>
              <a:t>impacter</a:t>
            </a:r>
            <a:r>
              <a:rPr lang="en-US" sz="1400" dirty="0">
                <a:solidFill>
                  <a:schemeClr val="dk1"/>
                </a:solidFill>
              </a:rPr>
              <a:t> </a:t>
            </a:r>
            <a:r>
              <a:rPr lang="en-US" sz="1400" dirty="0" err="1">
                <a:solidFill>
                  <a:schemeClr val="dk1"/>
                </a:solidFill>
              </a:rPr>
              <a:t>l’émetteur</a:t>
            </a:r>
            <a:r>
              <a:rPr lang="en-US" sz="1400" dirty="0">
                <a:solidFill>
                  <a:schemeClr val="dk1"/>
                </a:solidFill>
              </a:rPr>
              <a:t>.</a:t>
            </a:r>
            <a:endParaRPr sz="1400" dirty="0">
              <a:solidFill>
                <a:schemeClr val="dk1"/>
              </a:solidFill>
            </a:endParaRPr>
          </a:p>
          <a:p>
            <a:pPr marL="457200" lvl="0" indent="0" algn="l" rtl="0">
              <a:spcBef>
                <a:spcPts val="0"/>
              </a:spcBef>
              <a:spcAft>
                <a:spcPts val="0"/>
              </a:spcAft>
              <a:buNone/>
            </a:pPr>
            <a:r>
              <a:rPr lang="en-US" sz="1400" dirty="0" err="1">
                <a:solidFill>
                  <a:schemeClr val="dk1"/>
                </a:solidFill>
              </a:rPr>
              <a:t>Côté</a:t>
            </a:r>
            <a:r>
              <a:rPr lang="en-US" sz="1400" dirty="0">
                <a:solidFill>
                  <a:schemeClr val="dk1"/>
                </a:solidFill>
              </a:rPr>
              <a:t> </a:t>
            </a:r>
            <a:r>
              <a:rPr lang="en-US" sz="1400" dirty="0" err="1">
                <a:solidFill>
                  <a:schemeClr val="dk1"/>
                </a:solidFill>
              </a:rPr>
              <a:t>inconvénients</a:t>
            </a:r>
            <a:r>
              <a:rPr lang="en-US" sz="1400" dirty="0">
                <a:solidFill>
                  <a:schemeClr val="dk1"/>
                </a:solidFill>
              </a:rPr>
              <a:t> : </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dirty="0">
                <a:solidFill>
                  <a:schemeClr val="dk1"/>
                </a:solidFill>
              </a:rPr>
              <a:t>Attention à la gestion de </a:t>
            </a:r>
            <a:r>
              <a:rPr lang="en-US" sz="1400" dirty="0" err="1">
                <a:solidFill>
                  <a:schemeClr val="dk1"/>
                </a:solidFill>
              </a:rPr>
              <a:t>l’</a:t>
            </a:r>
            <a:r>
              <a:rPr lang="en-US" sz="1400" b="1" dirty="0" err="1">
                <a:solidFill>
                  <a:schemeClr val="dk1"/>
                </a:solidFill>
              </a:rPr>
              <a:t>ordre</a:t>
            </a:r>
            <a:r>
              <a:rPr lang="en-US" sz="1400" b="1" dirty="0">
                <a:solidFill>
                  <a:schemeClr val="dk1"/>
                </a:solidFill>
              </a:rPr>
              <a:t> des messages</a:t>
            </a:r>
            <a:endParaRPr sz="1400" b="1" dirty="0">
              <a:solidFill>
                <a:schemeClr val="dk1"/>
              </a:solidFill>
            </a:endParaRPr>
          </a:p>
          <a:p>
            <a:pPr marL="914400" lvl="1" indent="-317500" algn="l" rtl="0">
              <a:spcBef>
                <a:spcPts val="0"/>
              </a:spcBef>
              <a:spcAft>
                <a:spcPts val="0"/>
              </a:spcAft>
              <a:buClr>
                <a:schemeClr val="dk1"/>
              </a:buClr>
              <a:buSzPts val="1400"/>
              <a:buAutoNum type="alphaLcPeriod"/>
            </a:pPr>
            <a:r>
              <a:rPr lang="en-US" sz="1400" b="1" dirty="0">
                <a:solidFill>
                  <a:schemeClr val="dk1"/>
                </a:solidFill>
              </a:rPr>
              <a:t>Debug plus </a:t>
            </a:r>
            <a:r>
              <a:rPr lang="en-US" sz="1400" b="1" dirty="0" err="1">
                <a:solidFill>
                  <a:schemeClr val="dk1"/>
                </a:solidFill>
              </a:rPr>
              <a:t>compliqué</a:t>
            </a:r>
            <a:r>
              <a:rPr lang="en-US" sz="1400" dirty="0">
                <a:solidFill>
                  <a:schemeClr val="dk1"/>
                </a:solidFill>
              </a:rPr>
              <a:t> (</a:t>
            </a:r>
            <a:r>
              <a:rPr lang="en-US" sz="1400" dirty="0" err="1">
                <a:solidFill>
                  <a:schemeClr val="dk1"/>
                </a:solidFill>
              </a:rPr>
              <a:t>l’exécution</a:t>
            </a:r>
            <a:r>
              <a:rPr lang="en-US" sz="1400" dirty="0">
                <a:solidFill>
                  <a:schemeClr val="dk1"/>
                </a:solidFill>
              </a:rPr>
              <a:t> </a:t>
            </a:r>
            <a:r>
              <a:rPr lang="en-US" sz="1400" dirty="0" err="1">
                <a:solidFill>
                  <a:schemeClr val="dk1"/>
                </a:solidFill>
              </a:rPr>
              <a:t>n’est</a:t>
            </a:r>
            <a:r>
              <a:rPr lang="en-US" sz="1400" dirty="0">
                <a:solidFill>
                  <a:schemeClr val="dk1"/>
                </a:solidFill>
              </a:rPr>
              <a:t> plus </a:t>
            </a:r>
            <a:r>
              <a:rPr lang="en-US" sz="1400" dirty="0" err="1">
                <a:solidFill>
                  <a:schemeClr val="dk1"/>
                </a:solidFill>
              </a:rPr>
              <a:t>linéaire</a:t>
            </a:r>
            <a:r>
              <a:rPr lang="en-US" sz="1400" dirty="0">
                <a:solidFill>
                  <a:schemeClr val="dk1"/>
                </a:solidFill>
              </a:rPr>
              <a:t>)</a:t>
            </a:r>
            <a:endParaRPr sz="1400" dirty="0">
              <a:solidFill>
                <a:schemeClr val="dk1"/>
              </a:solidFill>
            </a:endParaRPr>
          </a:p>
          <a:p>
            <a:pPr marL="457200" lvl="0" indent="-317500" algn="l" rtl="0">
              <a:spcBef>
                <a:spcPts val="0"/>
              </a:spcBef>
              <a:spcAft>
                <a:spcPts val="0"/>
              </a:spcAft>
              <a:buClr>
                <a:schemeClr val="dk1"/>
              </a:buClr>
              <a:buSzPts val="1400"/>
              <a:buAutoNum type="arabicPeriod"/>
            </a:pPr>
            <a:r>
              <a:rPr lang="en-US" sz="1400" dirty="0">
                <a:solidFill>
                  <a:schemeClr val="dk1"/>
                </a:solidFill>
              </a:rPr>
              <a:t>Les microservices </a:t>
            </a:r>
            <a:r>
              <a:rPr lang="en-US" sz="1400" dirty="0" err="1">
                <a:solidFill>
                  <a:schemeClr val="dk1"/>
                </a:solidFill>
              </a:rPr>
              <a:t>sont</a:t>
            </a:r>
            <a:r>
              <a:rPr lang="en-US" sz="1400" dirty="0">
                <a:solidFill>
                  <a:schemeClr val="dk1"/>
                </a:solidFill>
              </a:rPr>
              <a:t> des </a:t>
            </a:r>
            <a:r>
              <a:rPr lang="en-US" sz="1400" dirty="0" err="1">
                <a:solidFill>
                  <a:schemeClr val="dk1"/>
                </a:solidFill>
              </a:rPr>
              <a:t>systèmes</a:t>
            </a:r>
            <a:r>
              <a:rPr lang="en-US" sz="1400" dirty="0">
                <a:solidFill>
                  <a:schemeClr val="dk1"/>
                </a:solidFill>
              </a:rPr>
              <a:t> </a:t>
            </a:r>
            <a:r>
              <a:rPr lang="en-US" sz="1400" dirty="0" err="1">
                <a:solidFill>
                  <a:schemeClr val="dk1"/>
                </a:solidFill>
              </a:rPr>
              <a:t>distribués</a:t>
            </a:r>
            <a:r>
              <a:rPr lang="en-US" sz="1400" dirty="0">
                <a:solidFill>
                  <a:schemeClr val="dk1"/>
                </a:solidFill>
              </a:rPr>
              <a:t>, pour </a:t>
            </a:r>
            <a:r>
              <a:rPr lang="en-US" sz="1400" dirty="0" err="1">
                <a:solidFill>
                  <a:schemeClr val="dk1"/>
                </a:solidFill>
              </a:rPr>
              <a:t>éviter</a:t>
            </a:r>
            <a:r>
              <a:rPr lang="en-US" sz="1400" dirty="0">
                <a:solidFill>
                  <a:schemeClr val="dk1"/>
                </a:solidFill>
              </a:rPr>
              <a:t> tout </a:t>
            </a:r>
            <a:r>
              <a:rPr lang="en-US" sz="1400" dirty="0" err="1">
                <a:solidFill>
                  <a:schemeClr val="dk1"/>
                </a:solidFill>
              </a:rPr>
              <a:t>problème</a:t>
            </a:r>
            <a:r>
              <a:rPr lang="en-US" sz="1400" dirty="0">
                <a:solidFill>
                  <a:schemeClr val="dk1"/>
                </a:solidFill>
              </a:rPr>
              <a:t> de </a:t>
            </a:r>
            <a:r>
              <a:rPr lang="en-US" sz="1400" dirty="0" err="1">
                <a:solidFill>
                  <a:schemeClr val="dk1"/>
                </a:solidFill>
              </a:rPr>
              <a:t>réseau</a:t>
            </a:r>
            <a:r>
              <a:rPr lang="en-US" sz="1400" dirty="0">
                <a:solidFill>
                  <a:schemeClr val="dk1"/>
                </a:solidFill>
              </a:rPr>
              <a:t>, </a:t>
            </a:r>
            <a:r>
              <a:rPr lang="en-US" sz="1400" dirty="0" err="1">
                <a:solidFill>
                  <a:schemeClr val="dk1"/>
                </a:solidFill>
              </a:rPr>
              <a:t>ou</a:t>
            </a:r>
            <a:r>
              <a:rPr lang="en-US" sz="1400" dirty="0">
                <a:solidFill>
                  <a:schemeClr val="dk1"/>
                </a:solidFill>
              </a:rPr>
              <a:t> que la </a:t>
            </a:r>
            <a:r>
              <a:rPr lang="en-US" sz="1400" dirty="0" err="1">
                <a:solidFill>
                  <a:schemeClr val="dk1"/>
                </a:solidFill>
              </a:rPr>
              <a:t>défaillance</a:t>
            </a:r>
            <a:r>
              <a:rPr lang="en-US" sz="1400" dirty="0">
                <a:solidFill>
                  <a:schemeClr val="dk1"/>
                </a:solidFill>
              </a:rPr>
              <a:t> d’un service (</a:t>
            </a:r>
            <a:r>
              <a:rPr lang="en-US" sz="1400" dirty="0" err="1">
                <a:solidFill>
                  <a:schemeClr val="dk1"/>
                </a:solidFill>
              </a:rPr>
              <a:t>ou</a:t>
            </a:r>
            <a:r>
              <a:rPr lang="en-US" sz="1400" dirty="0">
                <a:solidFill>
                  <a:schemeClr val="dk1"/>
                </a:solidFill>
              </a:rPr>
              <a:t> instance de service) </a:t>
            </a:r>
            <a:r>
              <a:rPr lang="en-US" sz="1400" dirty="0" err="1">
                <a:solidFill>
                  <a:schemeClr val="dk1"/>
                </a:solidFill>
              </a:rPr>
              <a:t>n’impacte</a:t>
            </a:r>
            <a:r>
              <a:rPr lang="en-US" sz="1400" dirty="0">
                <a:solidFill>
                  <a:schemeClr val="dk1"/>
                </a:solidFill>
              </a:rPr>
              <a:t> les </a:t>
            </a:r>
            <a:r>
              <a:rPr lang="en-US" sz="1400" dirty="0" err="1">
                <a:solidFill>
                  <a:schemeClr val="dk1"/>
                </a:solidFill>
              </a:rPr>
              <a:t>autres</a:t>
            </a:r>
            <a:r>
              <a:rPr lang="en-US" sz="1400" dirty="0">
                <a:solidFill>
                  <a:schemeClr val="dk1"/>
                </a:solidFill>
              </a:rPr>
              <a:t>, </a:t>
            </a:r>
            <a:r>
              <a:rPr lang="en-US" sz="1400" dirty="0" err="1">
                <a:solidFill>
                  <a:schemeClr val="dk1"/>
                </a:solidFill>
              </a:rPr>
              <a:t>vous</a:t>
            </a:r>
            <a:r>
              <a:rPr lang="en-US" sz="1400" dirty="0">
                <a:solidFill>
                  <a:schemeClr val="dk1"/>
                </a:solidFill>
              </a:rPr>
              <a:t> </a:t>
            </a:r>
            <a:r>
              <a:rPr lang="en-US" sz="1400" dirty="0" err="1">
                <a:solidFill>
                  <a:schemeClr val="dk1"/>
                </a:solidFill>
              </a:rPr>
              <a:t>devez</a:t>
            </a:r>
            <a:r>
              <a:rPr lang="en-US" sz="1400" dirty="0">
                <a:solidFill>
                  <a:schemeClr val="dk1"/>
                </a:solidFill>
              </a:rPr>
              <a:t> </a:t>
            </a:r>
            <a:r>
              <a:rPr lang="en-US" sz="1400" dirty="0" err="1">
                <a:solidFill>
                  <a:schemeClr val="dk1"/>
                </a:solidFill>
              </a:rPr>
              <a:t>penser</a:t>
            </a:r>
            <a:r>
              <a:rPr lang="en-US" sz="1400" dirty="0">
                <a:solidFill>
                  <a:schemeClr val="dk1"/>
                </a:solidFill>
              </a:rPr>
              <a:t> à la </a:t>
            </a:r>
            <a:r>
              <a:rPr lang="en-US" sz="1400" dirty="0" err="1">
                <a:solidFill>
                  <a:schemeClr val="dk1"/>
                </a:solidFill>
              </a:rPr>
              <a:t>résilience</a:t>
            </a:r>
            <a:r>
              <a:rPr lang="en-US" sz="1400" dirty="0">
                <a:solidFill>
                  <a:schemeClr val="dk1"/>
                </a:solidFill>
              </a:rPr>
              <a:t> de </a:t>
            </a:r>
            <a:r>
              <a:rPr lang="en-US" sz="1400" dirty="0" err="1">
                <a:solidFill>
                  <a:schemeClr val="dk1"/>
                </a:solidFill>
              </a:rPr>
              <a:t>l’application</a:t>
            </a:r>
            <a:r>
              <a:rPr lang="en-US" sz="1400" dirty="0">
                <a:solidFill>
                  <a:schemeClr val="dk1"/>
                </a:solidFill>
              </a:rPr>
              <a:t> </a:t>
            </a:r>
            <a:r>
              <a:rPr lang="en-US" sz="1400" dirty="0" err="1">
                <a:solidFill>
                  <a:schemeClr val="dk1"/>
                </a:solidFill>
              </a:rPr>
              <a:t>dès</a:t>
            </a:r>
            <a:r>
              <a:rPr lang="en-US" sz="1400" dirty="0">
                <a:solidFill>
                  <a:schemeClr val="dk1"/>
                </a:solidFill>
              </a:rPr>
              <a:t> </a:t>
            </a:r>
            <a:r>
              <a:rPr lang="en-US" sz="1400" dirty="0" err="1">
                <a:solidFill>
                  <a:schemeClr val="dk1"/>
                </a:solidFill>
              </a:rPr>
              <a:t>sa</a:t>
            </a:r>
            <a:r>
              <a:rPr lang="en-US" sz="1400" dirty="0">
                <a:solidFill>
                  <a:schemeClr val="dk1"/>
                </a:solidFill>
              </a:rPr>
              <a:t> conception (</a:t>
            </a:r>
            <a:r>
              <a:rPr lang="en-US" sz="1400" dirty="0" err="1">
                <a:solidFill>
                  <a:schemeClr val="dk1"/>
                </a:solidFill>
              </a:rPr>
              <a:t>ce</a:t>
            </a:r>
            <a:r>
              <a:rPr lang="en-US" sz="1400" dirty="0">
                <a:solidFill>
                  <a:schemeClr val="dk1"/>
                </a:solidFill>
              </a:rPr>
              <a:t> </a:t>
            </a:r>
            <a:r>
              <a:rPr lang="en-US" sz="1400" dirty="0" err="1">
                <a:solidFill>
                  <a:schemeClr val="dk1"/>
                </a:solidFill>
              </a:rPr>
              <a:t>qu’on</a:t>
            </a:r>
            <a:r>
              <a:rPr lang="en-US" sz="1400" dirty="0">
                <a:solidFill>
                  <a:schemeClr val="dk1"/>
                </a:solidFill>
              </a:rPr>
              <a:t> </a:t>
            </a:r>
            <a:r>
              <a:rPr lang="en-US" sz="1400" dirty="0" err="1">
                <a:solidFill>
                  <a:schemeClr val="dk1"/>
                </a:solidFill>
              </a:rPr>
              <a:t>appelle</a:t>
            </a:r>
            <a:r>
              <a:rPr lang="en-US" sz="1400" dirty="0">
                <a:solidFill>
                  <a:schemeClr val="dk1"/>
                </a:solidFill>
              </a:rPr>
              <a:t> le </a:t>
            </a:r>
            <a:r>
              <a:rPr lang="en-US" sz="1400" b="1" dirty="0">
                <a:solidFill>
                  <a:schemeClr val="dk1"/>
                </a:solidFill>
              </a:rPr>
              <a:t>“</a:t>
            </a:r>
            <a:r>
              <a:rPr lang="en-US" sz="1400" b="1" dirty="0">
                <a:solidFill>
                  <a:srgbClr val="FF0000"/>
                </a:solidFill>
              </a:rPr>
              <a:t>Design for failure</a:t>
            </a:r>
            <a:r>
              <a:rPr lang="en-US" sz="1400" b="1" dirty="0">
                <a:solidFill>
                  <a:schemeClr val="dk1"/>
                </a:solidFill>
              </a:rPr>
              <a:t>”</a:t>
            </a:r>
            <a:r>
              <a:rPr lang="en-US" sz="1400" dirty="0">
                <a:solidFill>
                  <a:schemeClr val="dk1"/>
                </a:solidFill>
              </a:rPr>
              <a:t>). </a:t>
            </a:r>
            <a:br>
              <a:rPr lang="en-US" sz="1400" dirty="0">
                <a:solidFill>
                  <a:schemeClr val="dk1"/>
                </a:solidFill>
              </a:rPr>
            </a:br>
            <a:r>
              <a:rPr lang="en-US" sz="1400" dirty="0" err="1">
                <a:solidFill>
                  <a:schemeClr val="dk1"/>
                </a:solidFill>
              </a:rPr>
              <a:t>Voici</a:t>
            </a:r>
            <a:r>
              <a:rPr lang="en-US" sz="1400" dirty="0">
                <a:solidFill>
                  <a:schemeClr val="dk1"/>
                </a:solidFill>
              </a:rPr>
              <a:t> les </a:t>
            </a:r>
            <a:r>
              <a:rPr lang="en-US" sz="1400" dirty="0" err="1">
                <a:solidFill>
                  <a:schemeClr val="dk1"/>
                </a:solidFill>
              </a:rPr>
              <a:t>principaux</a:t>
            </a:r>
            <a:r>
              <a:rPr lang="en-US" sz="1400" dirty="0">
                <a:solidFill>
                  <a:schemeClr val="dk1"/>
                </a:solidFill>
              </a:rPr>
              <a:t> patterns à </a:t>
            </a:r>
            <a:r>
              <a:rPr lang="en-US" sz="1400" dirty="0" err="1">
                <a:solidFill>
                  <a:schemeClr val="dk1"/>
                </a:solidFill>
              </a:rPr>
              <a:t>mettre</a:t>
            </a:r>
            <a:r>
              <a:rPr lang="en-US" sz="1400" dirty="0">
                <a:solidFill>
                  <a:schemeClr val="dk1"/>
                </a:solidFill>
              </a:rPr>
              <a:t> </a:t>
            </a:r>
            <a:r>
              <a:rPr lang="en-US" sz="1400" dirty="0" err="1">
                <a:solidFill>
                  <a:schemeClr val="dk1"/>
                </a:solidFill>
              </a:rPr>
              <a:t>en</a:t>
            </a:r>
            <a:r>
              <a:rPr lang="en-US" sz="1400" dirty="0">
                <a:solidFill>
                  <a:schemeClr val="dk1"/>
                </a:solidFill>
              </a:rPr>
              <a:t> place :</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b="1" dirty="0">
                <a:solidFill>
                  <a:schemeClr val="dk1"/>
                </a:solidFill>
              </a:rPr>
              <a:t>circuit breaker</a:t>
            </a:r>
            <a:r>
              <a:rPr lang="en-US" sz="1400" dirty="0">
                <a:solidFill>
                  <a:schemeClr val="dk1"/>
                </a:solidFill>
              </a:rPr>
              <a:t> : pour </a:t>
            </a:r>
            <a:r>
              <a:rPr lang="en-US" sz="1400" dirty="0" err="1">
                <a:solidFill>
                  <a:schemeClr val="dk1"/>
                </a:solidFill>
              </a:rPr>
              <a:t>éviter</a:t>
            </a:r>
            <a:r>
              <a:rPr lang="en-US" sz="1400" dirty="0">
                <a:solidFill>
                  <a:schemeClr val="dk1"/>
                </a:solidFill>
              </a:rPr>
              <a:t> que </a:t>
            </a:r>
            <a:r>
              <a:rPr lang="en-US" sz="1400" dirty="0" err="1">
                <a:solidFill>
                  <a:schemeClr val="dk1"/>
                </a:solidFill>
              </a:rPr>
              <a:t>l’on</a:t>
            </a:r>
            <a:r>
              <a:rPr lang="en-US" sz="1400" dirty="0">
                <a:solidFill>
                  <a:schemeClr val="dk1"/>
                </a:solidFill>
              </a:rPr>
              <a:t> continue </a:t>
            </a:r>
            <a:r>
              <a:rPr lang="en-US" sz="1400" dirty="0" err="1">
                <a:solidFill>
                  <a:schemeClr val="dk1"/>
                </a:solidFill>
              </a:rPr>
              <a:t>d’appeler</a:t>
            </a:r>
            <a:r>
              <a:rPr lang="en-US" sz="1400" dirty="0">
                <a:solidFill>
                  <a:schemeClr val="dk1"/>
                </a:solidFill>
              </a:rPr>
              <a:t> un microservice </a:t>
            </a:r>
            <a:r>
              <a:rPr lang="en-US" sz="1400" dirty="0" err="1">
                <a:solidFill>
                  <a:schemeClr val="dk1"/>
                </a:solidFill>
              </a:rPr>
              <a:t>défaillant</a:t>
            </a:r>
            <a:r>
              <a:rPr lang="en-US" sz="1400" dirty="0">
                <a:solidFill>
                  <a:schemeClr val="dk1"/>
                </a:solidFill>
              </a:rPr>
              <a:t>, </a:t>
            </a:r>
            <a:r>
              <a:rPr lang="en-US" sz="1400" dirty="0" err="1">
                <a:solidFill>
                  <a:schemeClr val="dk1"/>
                </a:solidFill>
              </a:rPr>
              <a:t>permet</a:t>
            </a:r>
            <a:r>
              <a:rPr lang="en-US" sz="1400" dirty="0">
                <a:solidFill>
                  <a:schemeClr val="dk1"/>
                </a:solidFill>
              </a:rPr>
              <a:t> le “</a:t>
            </a:r>
            <a:r>
              <a:rPr lang="en-US" sz="1400" b="1" dirty="0">
                <a:solidFill>
                  <a:schemeClr val="dk1"/>
                </a:solidFill>
              </a:rPr>
              <a:t>fail fast</a:t>
            </a:r>
            <a:r>
              <a:rPr lang="en-US" sz="1400" dirty="0">
                <a:solidFill>
                  <a:schemeClr val="dk1"/>
                </a:solidFill>
              </a:rPr>
              <a:t>”</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b="1" dirty="0">
                <a:solidFill>
                  <a:schemeClr val="dk1"/>
                </a:solidFill>
              </a:rPr>
              <a:t>fallback </a:t>
            </a:r>
            <a:r>
              <a:rPr lang="en-US" sz="1400" dirty="0">
                <a:solidFill>
                  <a:schemeClr val="dk1"/>
                </a:solidFill>
              </a:rPr>
              <a:t>: propose un </a:t>
            </a:r>
            <a:r>
              <a:rPr lang="en-US" sz="1400" b="1" dirty="0" err="1">
                <a:solidFill>
                  <a:schemeClr val="dk1"/>
                </a:solidFill>
              </a:rPr>
              <a:t>comportement</a:t>
            </a:r>
            <a:r>
              <a:rPr lang="en-US" sz="1400" dirty="0">
                <a:solidFill>
                  <a:schemeClr val="dk1"/>
                </a:solidFill>
              </a:rPr>
              <a:t> </a:t>
            </a:r>
            <a:r>
              <a:rPr lang="en-US" sz="1400" b="1" dirty="0" err="1">
                <a:solidFill>
                  <a:schemeClr val="dk1"/>
                </a:solidFill>
              </a:rPr>
              <a:t>alternatif</a:t>
            </a:r>
            <a:r>
              <a:rPr lang="en-US" sz="1400" b="1" dirty="0">
                <a:solidFill>
                  <a:schemeClr val="dk1"/>
                </a:solidFill>
              </a:rPr>
              <a:t> </a:t>
            </a:r>
            <a:r>
              <a:rPr lang="en-US" sz="1400" dirty="0" err="1">
                <a:solidFill>
                  <a:schemeClr val="dk1"/>
                </a:solidFill>
              </a:rPr>
              <a:t>en</a:t>
            </a:r>
            <a:r>
              <a:rPr lang="en-US" sz="1400" dirty="0">
                <a:solidFill>
                  <a:schemeClr val="dk1"/>
                </a:solidFill>
              </a:rPr>
              <a:t> </a:t>
            </a:r>
            <a:r>
              <a:rPr lang="en-US" sz="1400" dirty="0" err="1">
                <a:solidFill>
                  <a:schemeClr val="dk1"/>
                </a:solidFill>
              </a:rPr>
              <a:t>cas</a:t>
            </a:r>
            <a:r>
              <a:rPr lang="en-US" sz="1400" dirty="0">
                <a:solidFill>
                  <a:schemeClr val="dk1"/>
                </a:solidFill>
              </a:rPr>
              <a:t> de </a:t>
            </a:r>
            <a:r>
              <a:rPr lang="en-US" sz="1400" dirty="0" err="1">
                <a:solidFill>
                  <a:schemeClr val="dk1"/>
                </a:solidFill>
              </a:rPr>
              <a:t>défaillance</a:t>
            </a:r>
            <a:r>
              <a:rPr lang="en-US" sz="1400" dirty="0">
                <a:solidFill>
                  <a:schemeClr val="dk1"/>
                </a:solidFill>
              </a:rPr>
              <a:t> d’un microservice (ex : </a:t>
            </a:r>
            <a:r>
              <a:rPr lang="en-US" sz="1400" dirty="0" err="1">
                <a:solidFill>
                  <a:schemeClr val="dk1"/>
                </a:solidFill>
              </a:rPr>
              <a:t>accès</a:t>
            </a:r>
            <a:r>
              <a:rPr lang="en-US" sz="1400" dirty="0">
                <a:solidFill>
                  <a:schemeClr val="dk1"/>
                </a:solidFill>
              </a:rPr>
              <a:t> à </a:t>
            </a:r>
            <a:r>
              <a:rPr lang="en-US" sz="1400" dirty="0" err="1">
                <a:solidFill>
                  <a:schemeClr val="dk1"/>
                </a:solidFill>
              </a:rPr>
              <a:t>une</a:t>
            </a:r>
            <a:r>
              <a:rPr lang="en-US" sz="1400" dirty="0">
                <a:solidFill>
                  <a:schemeClr val="dk1"/>
                </a:solidFill>
              </a:rPr>
              <a:t> </a:t>
            </a:r>
            <a:r>
              <a:rPr lang="en-US" sz="1400" dirty="0" err="1">
                <a:solidFill>
                  <a:schemeClr val="dk1"/>
                </a:solidFill>
              </a:rPr>
              <a:t>autre</a:t>
            </a:r>
            <a:r>
              <a:rPr lang="en-US" sz="1400" dirty="0">
                <a:solidFill>
                  <a:schemeClr val="dk1"/>
                </a:solidFill>
              </a:rPr>
              <a:t> source de </a:t>
            </a:r>
            <a:r>
              <a:rPr lang="en-US" sz="1400" dirty="0" err="1">
                <a:solidFill>
                  <a:schemeClr val="dk1"/>
                </a:solidFill>
              </a:rPr>
              <a:t>données</a:t>
            </a:r>
            <a:r>
              <a:rPr lang="en-US" sz="1400" dirty="0">
                <a:solidFill>
                  <a:schemeClr val="dk1"/>
                </a:solidFill>
              </a:rPr>
              <a:t>, queueing de la </a:t>
            </a:r>
            <a:r>
              <a:rPr lang="en-US" sz="1400" dirty="0" err="1">
                <a:solidFill>
                  <a:schemeClr val="dk1"/>
                </a:solidFill>
              </a:rPr>
              <a:t>requête</a:t>
            </a:r>
            <a:r>
              <a:rPr lang="en-US" sz="1400" dirty="0">
                <a:solidFill>
                  <a:schemeClr val="dk1"/>
                </a:solidFill>
              </a:rPr>
              <a:t>)</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b="1" dirty="0">
                <a:solidFill>
                  <a:schemeClr val="dk1"/>
                </a:solidFill>
              </a:rPr>
              <a:t>bulkhead</a:t>
            </a:r>
            <a:r>
              <a:rPr lang="en-US" sz="1400" dirty="0">
                <a:solidFill>
                  <a:schemeClr val="dk1"/>
                </a:solidFill>
              </a:rPr>
              <a:t> : on </a:t>
            </a:r>
            <a:r>
              <a:rPr lang="en-US" sz="1400" dirty="0" err="1">
                <a:solidFill>
                  <a:schemeClr val="dk1"/>
                </a:solidFill>
              </a:rPr>
              <a:t>sépare</a:t>
            </a:r>
            <a:r>
              <a:rPr lang="en-US" sz="1400" dirty="0">
                <a:solidFill>
                  <a:schemeClr val="dk1"/>
                </a:solidFill>
              </a:rPr>
              <a:t> les </a:t>
            </a:r>
            <a:r>
              <a:rPr lang="en-US" sz="1400" dirty="0" err="1">
                <a:solidFill>
                  <a:schemeClr val="dk1"/>
                </a:solidFill>
              </a:rPr>
              <a:t>appels</a:t>
            </a:r>
            <a:r>
              <a:rPr lang="en-US" sz="1400" dirty="0">
                <a:solidFill>
                  <a:schemeClr val="dk1"/>
                </a:solidFill>
              </a:rPr>
              <a:t> aux </a:t>
            </a:r>
            <a:r>
              <a:rPr lang="en-US" sz="1400" dirty="0" err="1">
                <a:solidFill>
                  <a:schemeClr val="dk1"/>
                </a:solidFill>
              </a:rPr>
              <a:t>ressources</a:t>
            </a:r>
            <a:r>
              <a:rPr lang="en-US" sz="1400" dirty="0">
                <a:solidFill>
                  <a:schemeClr val="dk1"/>
                </a:solidFill>
              </a:rPr>
              <a:t> </a:t>
            </a:r>
            <a:r>
              <a:rPr lang="en-US" sz="1400" dirty="0" err="1">
                <a:solidFill>
                  <a:schemeClr val="dk1"/>
                </a:solidFill>
              </a:rPr>
              <a:t>distantes</a:t>
            </a:r>
            <a:r>
              <a:rPr lang="en-US" sz="1400" dirty="0">
                <a:solidFill>
                  <a:schemeClr val="dk1"/>
                </a:solidFill>
              </a:rPr>
              <a:t> dans des thread pools </a:t>
            </a:r>
            <a:r>
              <a:rPr lang="en-US" sz="1400" dirty="0" err="1">
                <a:solidFill>
                  <a:schemeClr val="dk1"/>
                </a:solidFill>
              </a:rPr>
              <a:t>différents</a:t>
            </a:r>
            <a:r>
              <a:rPr lang="en-US" sz="1400" dirty="0">
                <a:solidFill>
                  <a:schemeClr val="dk1"/>
                </a:solidFill>
              </a:rPr>
              <a:t> (pour </a:t>
            </a:r>
            <a:r>
              <a:rPr lang="en-US" sz="1400" dirty="0" err="1">
                <a:solidFill>
                  <a:schemeClr val="dk1"/>
                </a:solidFill>
              </a:rPr>
              <a:t>éviter</a:t>
            </a:r>
            <a:r>
              <a:rPr lang="en-US" sz="1400" dirty="0">
                <a:solidFill>
                  <a:schemeClr val="dk1"/>
                </a:solidFill>
              </a:rPr>
              <a:t> </a:t>
            </a:r>
            <a:r>
              <a:rPr lang="en-US" sz="1400" dirty="0" err="1">
                <a:solidFill>
                  <a:schemeClr val="dk1"/>
                </a:solidFill>
              </a:rPr>
              <a:t>qu’un</a:t>
            </a:r>
            <a:r>
              <a:rPr lang="en-US" sz="1400" dirty="0">
                <a:solidFill>
                  <a:schemeClr val="dk1"/>
                </a:solidFill>
              </a:rPr>
              <a:t> service </a:t>
            </a:r>
            <a:r>
              <a:rPr lang="en-US" sz="1400" dirty="0" err="1">
                <a:solidFill>
                  <a:schemeClr val="dk1"/>
                </a:solidFill>
              </a:rPr>
              <a:t>défaillant</a:t>
            </a:r>
            <a:r>
              <a:rPr lang="en-US" sz="1400" dirty="0">
                <a:solidFill>
                  <a:schemeClr val="dk1"/>
                </a:solidFill>
              </a:rPr>
              <a:t> ne </a:t>
            </a:r>
            <a:r>
              <a:rPr lang="en-US" sz="1400" dirty="0" err="1">
                <a:solidFill>
                  <a:schemeClr val="dk1"/>
                </a:solidFill>
              </a:rPr>
              <a:t>vampirise</a:t>
            </a:r>
            <a:r>
              <a:rPr lang="en-US" sz="1400" dirty="0">
                <a:solidFill>
                  <a:schemeClr val="dk1"/>
                </a:solidFill>
              </a:rPr>
              <a:t> les </a:t>
            </a:r>
            <a:r>
              <a:rPr lang="en-US" sz="1400" dirty="0" err="1">
                <a:solidFill>
                  <a:schemeClr val="dk1"/>
                </a:solidFill>
              </a:rPr>
              <a:t>ressources</a:t>
            </a:r>
            <a:r>
              <a:rPr lang="en-US" sz="1400" dirty="0">
                <a:solidFill>
                  <a:schemeClr val="dk1"/>
                </a:solidFill>
              </a:rPr>
              <a:t>)</a:t>
            </a:r>
            <a:endParaRPr sz="1400" dirty="0">
              <a:solidFill>
                <a:schemeClr val="dk1"/>
              </a:solidFill>
            </a:endParaRPr>
          </a:p>
          <a:p>
            <a:pPr marL="457200" lvl="0" indent="-317500" algn="l" rtl="0">
              <a:spcBef>
                <a:spcPts val="0"/>
              </a:spcBef>
              <a:spcAft>
                <a:spcPts val="0"/>
              </a:spcAft>
              <a:buClr>
                <a:schemeClr val="dk1"/>
              </a:buClr>
              <a:buSzPts val="1400"/>
              <a:buAutoNum type="arabicPeriod"/>
            </a:pPr>
            <a:r>
              <a:rPr lang="en-US" sz="1400" b="1" dirty="0">
                <a:solidFill>
                  <a:srgbClr val="FF0000"/>
                </a:solidFill>
              </a:rPr>
              <a:t>Logging et tracing</a:t>
            </a:r>
            <a:r>
              <a:rPr lang="en-US" sz="1400" dirty="0">
                <a:solidFill>
                  <a:schemeClr val="dk1"/>
                </a:solidFill>
              </a:rPr>
              <a:t> : Plus un </a:t>
            </a:r>
            <a:r>
              <a:rPr lang="en-US" sz="1400" dirty="0" err="1">
                <a:solidFill>
                  <a:schemeClr val="dk1"/>
                </a:solidFill>
              </a:rPr>
              <a:t>monolithe</a:t>
            </a:r>
            <a:r>
              <a:rPr lang="en-US" sz="1400" dirty="0">
                <a:solidFill>
                  <a:schemeClr val="dk1"/>
                </a:solidFill>
              </a:rPr>
              <a:t> </a:t>
            </a:r>
            <a:r>
              <a:rPr lang="en-US" sz="1400" dirty="0" err="1">
                <a:solidFill>
                  <a:schemeClr val="dk1"/>
                </a:solidFill>
              </a:rPr>
              <a:t>mais</a:t>
            </a:r>
            <a:r>
              <a:rPr lang="en-US" sz="1400" dirty="0">
                <a:solidFill>
                  <a:schemeClr val="dk1"/>
                </a:solidFill>
              </a:rPr>
              <a:t> </a:t>
            </a:r>
            <a:r>
              <a:rPr lang="en-US" sz="1400" dirty="0" err="1">
                <a:solidFill>
                  <a:schemeClr val="dk1"/>
                </a:solidFill>
              </a:rPr>
              <a:t>plusieurs</a:t>
            </a:r>
            <a:r>
              <a:rPr lang="en-US" sz="1400" dirty="0">
                <a:solidFill>
                  <a:schemeClr val="dk1"/>
                </a:solidFill>
              </a:rPr>
              <a:t> </a:t>
            </a:r>
            <a:r>
              <a:rPr lang="en-US" sz="1400" dirty="0" err="1">
                <a:solidFill>
                  <a:schemeClr val="dk1"/>
                </a:solidFill>
              </a:rPr>
              <a:t>dizaines</a:t>
            </a:r>
            <a:r>
              <a:rPr lang="en-US" sz="1400" dirty="0">
                <a:solidFill>
                  <a:schemeClr val="dk1"/>
                </a:solidFill>
              </a:rPr>
              <a:t> </a:t>
            </a:r>
            <a:r>
              <a:rPr lang="en-US" sz="1400" dirty="0" err="1">
                <a:solidFill>
                  <a:schemeClr val="dk1"/>
                </a:solidFill>
              </a:rPr>
              <a:t>ou</a:t>
            </a:r>
            <a:r>
              <a:rPr lang="en-US" sz="1400" dirty="0">
                <a:solidFill>
                  <a:schemeClr val="dk1"/>
                </a:solidFill>
              </a:rPr>
              <a:t> </a:t>
            </a:r>
            <a:r>
              <a:rPr lang="en-US" sz="1400" dirty="0" err="1">
                <a:solidFill>
                  <a:schemeClr val="dk1"/>
                </a:solidFill>
              </a:rPr>
              <a:t>centaines</a:t>
            </a:r>
            <a:r>
              <a:rPr lang="en-US" sz="1400" dirty="0">
                <a:solidFill>
                  <a:schemeClr val="dk1"/>
                </a:solidFill>
              </a:rPr>
              <a:t> de microservices → le </a:t>
            </a:r>
            <a:r>
              <a:rPr lang="en-US" sz="1400" dirty="0" err="1">
                <a:solidFill>
                  <a:schemeClr val="dk1"/>
                </a:solidFill>
              </a:rPr>
              <a:t>debuggage</a:t>
            </a:r>
            <a:r>
              <a:rPr lang="en-US" sz="1400" dirty="0">
                <a:solidFill>
                  <a:schemeClr val="dk1"/>
                </a:solidFill>
              </a:rPr>
              <a:t> et le tracing </a:t>
            </a:r>
            <a:r>
              <a:rPr lang="en-US" sz="1400" dirty="0" err="1">
                <a:solidFill>
                  <a:schemeClr val="dk1"/>
                </a:solidFill>
              </a:rPr>
              <a:t>deviennent</a:t>
            </a:r>
            <a:r>
              <a:rPr lang="en-US" sz="1400" dirty="0">
                <a:solidFill>
                  <a:schemeClr val="dk1"/>
                </a:solidFill>
              </a:rPr>
              <a:t> beaucoup plus </a:t>
            </a:r>
            <a:r>
              <a:rPr lang="en-US" sz="1400" dirty="0" err="1">
                <a:solidFill>
                  <a:schemeClr val="dk1"/>
                </a:solidFill>
              </a:rPr>
              <a:t>compliqués</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b="1" dirty="0">
                <a:solidFill>
                  <a:schemeClr val="dk1"/>
                </a:solidFill>
              </a:rPr>
              <a:t>log correlation</a:t>
            </a:r>
            <a:r>
              <a:rPr lang="en-US" sz="1400" dirty="0">
                <a:solidFill>
                  <a:schemeClr val="dk1"/>
                </a:solidFill>
              </a:rPr>
              <a:t> : via un ID de </a:t>
            </a:r>
            <a:r>
              <a:rPr lang="en-US" sz="1400" dirty="0" err="1">
                <a:solidFill>
                  <a:schemeClr val="dk1"/>
                </a:solidFill>
              </a:rPr>
              <a:t>corrélation</a:t>
            </a:r>
            <a:r>
              <a:rPr lang="en-US" sz="1400" dirty="0">
                <a:solidFill>
                  <a:schemeClr val="dk1"/>
                </a:solidFill>
              </a:rPr>
              <a:t>, </a:t>
            </a:r>
            <a:r>
              <a:rPr lang="en-US" sz="1400" dirty="0" err="1">
                <a:solidFill>
                  <a:schemeClr val="dk1"/>
                </a:solidFill>
              </a:rPr>
              <a:t>permet</a:t>
            </a:r>
            <a:r>
              <a:rPr lang="en-US" sz="1400" dirty="0">
                <a:solidFill>
                  <a:schemeClr val="dk1"/>
                </a:solidFill>
              </a:rPr>
              <a:t> de </a:t>
            </a:r>
            <a:r>
              <a:rPr lang="en-US" sz="1400" dirty="0" err="1">
                <a:solidFill>
                  <a:schemeClr val="dk1"/>
                </a:solidFill>
              </a:rPr>
              <a:t>suivre</a:t>
            </a:r>
            <a:r>
              <a:rPr lang="en-US" sz="1400" dirty="0">
                <a:solidFill>
                  <a:schemeClr val="dk1"/>
                </a:solidFill>
              </a:rPr>
              <a:t> les logs </a:t>
            </a:r>
            <a:r>
              <a:rPr lang="en-US" sz="1400" dirty="0" err="1">
                <a:solidFill>
                  <a:schemeClr val="dk1"/>
                </a:solidFill>
              </a:rPr>
              <a:t>d’une</a:t>
            </a:r>
            <a:r>
              <a:rPr lang="en-US" sz="1400" dirty="0">
                <a:solidFill>
                  <a:schemeClr val="dk1"/>
                </a:solidFill>
              </a:rPr>
              <a:t> transaction entre </a:t>
            </a:r>
            <a:r>
              <a:rPr lang="en-US" sz="1400" dirty="0" err="1">
                <a:solidFill>
                  <a:schemeClr val="dk1"/>
                </a:solidFill>
              </a:rPr>
              <a:t>différents</a:t>
            </a:r>
            <a:r>
              <a:rPr lang="en-US" sz="1400" dirty="0">
                <a:solidFill>
                  <a:schemeClr val="dk1"/>
                </a:solidFill>
              </a:rPr>
              <a:t> services</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b="1" dirty="0">
                <a:solidFill>
                  <a:schemeClr val="dk1"/>
                </a:solidFill>
              </a:rPr>
              <a:t>log aggregation</a:t>
            </a:r>
            <a:r>
              <a:rPr lang="en-US" sz="1400" dirty="0">
                <a:solidFill>
                  <a:schemeClr val="dk1"/>
                </a:solidFill>
              </a:rPr>
              <a:t> : </a:t>
            </a:r>
            <a:r>
              <a:rPr lang="en-US" sz="1400" dirty="0" err="1">
                <a:solidFill>
                  <a:schemeClr val="dk1"/>
                </a:solidFill>
              </a:rPr>
              <a:t>regroupe</a:t>
            </a:r>
            <a:r>
              <a:rPr lang="en-US" sz="1400" dirty="0">
                <a:solidFill>
                  <a:schemeClr val="dk1"/>
                </a:solidFill>
              </a:rPr>
              <a:t> </a:t>
            </a:r>
            <a:r>
              <a:rPr lang="en-US" sz="1400" dirty="0" err="1">
                <a:solidFill>
                  <a:schemeClr val="dk1"/>
                </a:solidFill>
              </a:rPr>
              <a:t>toutes</a:t>
            </a:r>
            <a:r>
              <a:rPr lang="en-US" sz="1400" dirty="0">
                <a:solidFill>
                  <a:schemeClr val="dk1"/>
                </a:solidFill>
              </a:rPr>
              <a:t> les logs </a:t>
            </a:r>
            <a:r>
              <a:rPr lang="en-US" sz="1400" dirty="0" err="1">
                <a:solidFill>
                  <a:schemeClr val="dk1"/>
                </a:solidFill>
              </a:rPr>
              <a:t>en</a:t>
            </a:r>
            <a:r>
              <a:rPr lang="en-US" sz="1400" dirty="0">
                <a:solidFill>
                  <a:schemeClr val="dk1"/>
                </a:solidFill>
              </a:rPr>
              <a:t> 1 </a:t>
            </a:r>
            <a:r>
              <a:rPr lang="en-US" sz="1400" dirty="0" err="1">
                <a:solidFill>
                  <a:schemeClr val="dk1"/>
                </a:solidFill>
              </a:rPr>
              <a:t>même</a:t>
            </a:r>
            <a:r>
              <a:rPr lang="en-US" sz="1400" dirty="0">
                <a:solidFill>
                  <a:schemeClr val="dk1"/>
                </a:solidFill>
              </a:rPr>
              <a:t> </a:t>
            </a:r>
            <a:r>
              <a:rPr lang="en-US" sz="1400" dirty="0" err="1">
                <a:solidFill>
                  <a:schemeClr val="dk1"/>
                </a:solidFill>
              </a:rPr>
              <a:t>persistance</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b="1" dirty="0">
                <a:solidFill>
                  <a:schemeClr val="dk1"/>
                </a:solidFill>
              </a:rPr>
              <a:t>tracing </a:t>
            </a:r>
            <a:r>
              <a:rPr lang="en-US" sz="1400" b="1" dirty="0" err="1">
                <a:solidFill>
                  <a:schemeClr val="dk1"/>
                </a:solidFill>
              </a:rPr>
              <a:t>distribué</a:t>
            </a:r>
            <a:r>
              <a:rPr lang="en-US" sz="1400" dirty="0">
                <a:solidFill>
                  <a:schemeClr val="dk1"/>
                </a:solidFill>
              </a:rPr>
              <a:t> : </a:t>
            </a:r>
            <a:r>
              <a:rPr lang="en-US" sz="1400" dirty="0" err="1">
                <a:solidFill>
                  <a:schemeClr val="dk1"/>
                </a:solidFill>
              </a:rPr>
              <a:t>permet</a:t>
            </a:r>
            <a:r>
              <a:rPr lang="en-US" sz="1400" dirty="0">
                <a:solidFill>
                  <a:schemeClr val="dk1"/>
                </a:solidFill>
              </a:rPr>
              <a:t> de </a:t>
            </a:r>
            <a:r>
              <a:rPr lang="en-US" sz="1400" dirty="0" err="1">
                <a:solidFill>
                  <a:schemeClr val="dk1"/>
                </a:solidFill>
              </a:rPr>
              <a:t>visualiser</a:t>
            </a:r>
            <a:r>
              <a:rPr lang="en-US" sz="1400" dirty="0">
                <a:solidFill>
                  <a:schemeClr val="dk1"/>
                </a:solidFill>
              </a:rPr>
              <a:t> le flux / workflow </a:t>
            </a:r>
            <a:r>
              <a:rPr lang="en-US" sz="1400" dirty="0" err="1">
                <a:solidFill>
                  <a:schemeClr val="dk1"/>
                </a:solidFill>
              </a:rPr>
              <a:t>d’une</a:t>
            </a:r>
            <a:r>
              <a:rPr lang="en-US" sz="1400" dirty="0">
                <a:solidFill>
                  <a:schemeClr val="dk1"/>
                </a:solidFill>
              </a:rPr>
              <a:t> transaction </a:t>
            </a:r>
            <a:r>
              <a:rPr lang="en-US" sz="1400" dirty="0" err="1">
                <a:solidFill>
                  <a:schemeClr val="dk1"/>
                </a:solidFill>
              </a:rPr>
              <a:t>utilisateur</a:t>
            </a:r>
            <a:r>
              <a:rPr lang="en-US" sz="1400" dirty="0">
                <a:solidFill>
                  <a:schemeClr val="dk1"/>
                </a:solidFill>
              </a:rPr>
              <a:t> au travers des </a:t>
            </a:r>
            <a:r>
              <a:rPr lang="en-US" sz="1400" dirty="0" err="1">
                <a:solidFill>
                  <a:schemeClr val="dk1"/>
                </a:solidFill>
              </a:rPr>
              <a:t>différents</a:t>
            </a:r>
            <a:r>
              <a:rPr lang="en-US" sz="1400" dirty="0">
                <a:solidFill>
                  <a:schemeClr val="dk1"/>
                </a:solidFill>
              </a:rPr>
              <a:t> microservices</a:t>
            </a:r>
            <a:endParaRPr sz="1400" dirty="0">
              <a:solidFill>
                <a:schemeClr val="dk1"/>
              </a:solidFill>
            </a:endParaRPr>
          </a:p>
          <a:p>
            <a:pPr marL="457200" lvl="0" indent="-317500" algn="l" rtl="0">
              <a:spcBef>
                <a:spcPts val="0"/>
              </a:spcBef>
              <a:spcAft>
                <a:spcPts val="0"/>
              </a:spcAft>
              <a:buClr>
                <a:schemeClr val="dk1"/>
              </a:buClr>
              <a:buSzPts val="1400"/>
              <a:buAutoNum type="arabicPeriod"/>
            </a:pPr>
            <a:r>
              <a:rPr lang="en-US" sz="1400" b="1" dirty="0" err="1">
                <a:solidFill>
                  <a:srgbClr val="FF0000"/>
                </a:solidFill>
              </a:rPr>
              <a:t>Sécurité</a:t>
            </a:r>
            <a:r>
              <a:rPr lang="en-US" sz="1400" b="1" dirty="0">
                <a:solidFill>
                  <a:schemeClr val="dk1"/>
                </a:solidFill>
              </a:rPr>
              <a:t> </a:t>
            </a:r>
            <a:r>
              <a:rPr lang="en-US" sz="1400" dirty="0">
                <a:solidFill>
                  <a:schemeClr val="dk1"/>
                </a:solidFill>
              </a:rPr>
              <a:t>:</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b="1" dirty="0" err="1">
                <a:solidFill>
                  <a:schemeClr val="dk1"/>
                </a:solidFill>
              </a:rPr>
              <a:t>Authentification</a:t>
            </a:r>
            <a:endParaRPr sz="1400" b="1" dirty="0">
              <a:solidFill>
                <a:schemeClr val="dk1"/>
              </a:solidFill>
            </a:endParaRPr>
          </a:p>
          <a:p>
            <a:pPr marL="914400" lvl="1" indent="-317500" algn="l" rtl="0">
              <a:spcBef>
                <a:spcPts val="0"/>
              </a:spcBef>
              <a:spcAft>
                <a:spcPts val="0"/>
              </a:spcAft>
              <a:buClr>
                <a:schemeClr val="dk1"/>
              </a:buClr>
              <a:buSzPts val="1400"/>
              <a:buAutoNum type="alphaLcPeriod"/>
            </a:pPr>
            <a:r>
              <a:rPr lang="en-US" sz="1400" b="1" dirty="0">
                <a:solidFill>
                  <a:schemeClr val="dk1"/>
                </a:solidFill>
              </a:rPr>
              <a:t>Authorization </a:t>
            </a:r>
            <a:r>
              <a:rPr lang="en-US" sz="1400" dirty="0">
                <a:solidFill>
                  <a:schemeClr val="dk1"/>
                </a:solidFill>
              </a:rPr>
              <a:t>: la gestion des droits (le client </a:t>
            </a:r>
            <a:r>
              <a:rPr lang="en-US" sz="1400" dirty="0" err="1">
                <a:solidFill>
                  <a:schemeClr val="dk1"/>
                </a:solidFill>
              </a:rPr>
              <a:t>appelant</a:t>
            </a:r>
            <a:r>
              <a:rPr lang="en-US" sz="1400" dirty="0">
                <a:solidFill>
                  <a:schemeClr val="dk1"/>
                </a:solidFill>
              </a:rPr>
              <a:t> le microservice a-t-</a:t>
            </a:r>
            <a:r>
              <a:rPr lang="en-US" sz="1400" dirty="0" err="1">
                <a:solidFill>
                  <a:schemeClr val="dk1"/>
                </a:solidFill>
              </a:rPr>
              <a:t>il</a:t>
            </a:r>
            <a:r>
              <a:rPr lang="en-US" sz="1400" dirty="0">
                <a:solidFill>
                  <a:schemeClr val="dk1"/>
                </a:solidFill>
              </a:rPr>
              <a:t> le droit </a:t>
            </a:r>
            <a:r>
              <a:rPr lang="en-US" sz="1400" dirty="0" err="1">
                <a:solidFill>
                  <a:schemeClr val="dk1"/>
                </a:solidFill>
              </a:rPr>
              <a:t>d’entreprendre</a:t>
            </a:r>
            <a:r>
              <a:rPr lang="en-US" sz="1400" dirty="0">
                <a:solidFill>
                  <a:schemeClr val="dk1"/>
                </a:solidFill>
              </a:rPr>
              <a:t> son action ?)</a:t>
            </a:r>
            <a:endParaRPr sz="1400" dirty="0">
              <a:solidFill>
                <a:schemeClr val="dk1"/>
              </a:solidFill>
            </a:endParaRPr>
          </a:p>
          <a:p>
            <a:pPr marL="914400" lvl="1" indent="-317500" algn="l" rtl="0">
              <a:spcBef>
                <a:spcPts val="0"/>
              </a:spcBef>
              <a:spcAft>
                <a:spcPts val="0"/>
              </a:spcAft>
              <a:buClr>
                <a:schemeClr val="dk1"/>
              </a:buClr>
              <a:buSzPts val="1400"/>
              <a:buAutoNum type="alphaLcPeriod"/>
            </a:pPr>
            <a:r>
              <a:rPr lang="en-US" sz="1400" b="1" dirty="0" err="1">
                <a:solidFill>
                  <a:schemeClr val="dk1"/>
                </a:solidFill>
              </a:rPr>
              <a:t>Délégation</a:t>
            </a:r>
            <a:r>
              <a:rPr lang="en-US" sz="1400" b="1" dirty="0">
                <a:solidFill>
                  <a:schemeClr val="dk1"/>
                </a:solidFill>
              </a:rPr>
              <a:t> </a:t>
            </a:r>
            <a:r>
              <a:rPr lang="en-US" sz="1400" b="1" dirty="0" err="1">
                <a:solidFill>
                  <a:schemeClr val="dk1"/>
                </a:solidFill>
              </a:rPr>
              <a:t>d’accès</a:t>
            </a:r>
            <a:r>
              <a:rPr lang="en-US" sz="1400" dirty="0">
                <a:solidFill>
                  <a:schemeClr val="dk1"/>
                </a:solidFill>
              </a:rPr>
              <a:t> : pour </a:t>
            </a:r>
            <a:r>
              <a:rPr lang="en-US" sz="1400" dirty="0" err="1">
                <a:solidFill>
                  <a:schemeClr val="dk1"/>
                </a:solidFill>
              </a:rPr>
              <a:t>éviter</a:t>
            </a:r>
            <a:r>
              <a:rPr lang="en-US" sz="1400" dirty="0">
                <a:solidFill>
                  <a:schemeClr val="dk1"/>
                </a:solidFill>
              </a:rPr>
              <a:t> que le service client </a:t>
            </a:r>
            <a:r>
              <a:rPr lang="en-US" sz="1400" dirty="0" err="1">
                <a:solidFill>
                  <a:schemeClr val="dk1"/>
                </a:solidFill>
              </a:rPr>
              <a:t>n’ait</a:t>
            </a:r>
            <a:r>
              <a:rPr lang="en-US" sz="1400" dirty="0">
                <a:solidFill>
                  <a:schemeClr val="dk1"/>
                </a:solidFill>
              </a:rPr>
              <a:t> </a:t>
            </a:r>
            <a:r>
              <a:rPr lang="en-US" sz="1400" dirty="0" err="1">
                <a:solidFill>
                  <a:schemeClr val="dk1"/>
                </a:solidFill>
              </a:rPr>
              <a:t>systématiquement</a:t>
            </a:r>
            <a:r>
              <a:rPr lang="en-US" sz="1400" dirty="0">
                <a:solidFill>
                  <a:schemeClr val="dk1"/>
                </a:solidFill>
              </a:rPr>
              <a:t> à </a:t>
            </a:r>
            <a:r>
              <a:rPr lang="en-US" sz="1400" dirty="0" err="1">
                <a:solidFill>
                  <a:schemeClr val="dk1"/>
                </a:solidFill>
              </a:rPr>
              <a:t>représenter</a:t>
            </a:r>
            <a:r>
              <a:rPr lang="en-US" sz="1400" dirty="0">
                <a:solidFill>
                  <a:schemeClr val="dk1"/>
                </a:solidFill>
              </a:rPr>
              <a:t> </a:t>
            </a:r>
            <a:r>
              <a:rPr lang="en-US" sz="1400" dirty="0" err="1">
                <a:solidFill>
                  <a:schemeClr val="dk1"/>
                </a:solidFill>
              </a:rPr>
              <a:t>ses</a:t>
            </a:r>
            <a:r>
              <a:rPr lang="en-US" sz="1400" dirty="0">
                <a:solidFill>
                  <a:schemeClr val="dk1"/>
                </a:solidFill>
              </a:rPr>
              <a:t> credentials pour </a:t>
            </a:r>
            <a:r>
              <a:rPr lang="en-US" sz="1400" dirty="0" err="1">
                <a:solidFill>
                  <a:schemeClr val="dk1"/>
                </a:solidFill>
              </a:rPr>
              <a:t>chacun</a:t>
            </a:r>
            <a:r>
              <a:rPr lang="en-US" sz="1400" dirty="0">
                <a:solidFill>
                  <a:schemeClr val="dk1"/>
                </a:solidFill>
              </a:rPr>
              <a:t> des services </a:t>
            </a:r>
            <a:r>
              <a:rPr lang="en-US" sz="1400" dirty="0" err="1">
                <a:solidFill>
                  <a:schemeClr val="dk1"/>
                </a:solidFill>
              </a:rPr>
              <a:t>impliqués</a:t>
            </a:r>
            <a:r>
              <a:rPr lang="en-US" sz="1400" dirty="0">
                <a:solidFill>
                  <a:schemeClr val="dk1"/>
                </a:solidFill>
              </a:rPr>
              <a:t> dans la transaction</a:t>
            </a:r>
          </a:p>
          <a:p>
            <a:pPr marL="457200" lvl="0" indent="-317500" algn="l" rtl="0">
              <a:spcBef>
                <a:spcPts val="0"/>
              </a:spcBef>
              <a:spcAft>
                <a:spcPts val="0"/>
              </a:spcAft>
              <a:buClr>
                <a:schemeClr val="dk1"/>
              </a:buClr>
              <a:buSzPts val="1400"/>
              <a:buAutoNum type="arabicPeriod"/>
            </a:pPr>
            <a:r>
              <a:rPr lang="en-US" sz="1400" b="1" dirty="0">
                <a:solidFill>
                  <a:schemeClr val="dk1"/>
                </a:solidFill>
              </a:rPr>
              <a:t>Build / deployment :</a:t>
            </a:r>
          </a:p>
          <a:p>
            <a:pPr marL="939800" lvl="1" indent="-342900" algn="l" rtl="0">
              <a:spcBef>
                <a:spcPts val="0"/>
              </a:spcBef>
              <a:spcAft>
                <a:spcPts val="0"/>
              </a:spcAft>
              <a:buClr>
                <a:schemeClr val="dk1"/>
              </a:buClr>
              <a:buSzPts val="1400"/>
              <a:buFont typeface="+mj-lt"/>
              <a:buAutoNum type="alphaLcParenR"/>
            </a:pPr>
            <a:r>
              <a:rPr lang="en-US" sz="1400" b="1" dirty="0">
                <a:solidFill>
                  <a:schemeClr val="dk1"/>
                </a:solidFill>
              </a:rPr>
              <a:t>Immutable infrastructure</a:t>
            </a:r>
            <a:r>
              <a:rPr lang="en-US" sz="1400" b="0" dirty="0">
                <a:solidFill>
                  <a:schemeClr val="dk1"/>
                </a:solidFill>
              </a:rPr>
              <a:t> : "once a service is deployed, the infrastructure it's running on is never touched again by human hands"</a:t>
            </a:r>
            <a:endParaRPr lang="en-US" sz="1400" b="1" dirty="0">
              <a:solidFill>
                <a:schemeClr val="dk1"/>
              </a:solidFill>
            </a:endParaRPr>
          </a:p>
          <a:p>
            <a:pPr marL="914400" lvl="1" indent="-317500" algn="l" rtl="0">
              <a:spcBef>
                <a:spcPts val="0"/>
              </a:spcBef>
              <a:spcAft>
                <a:spcPts val="0"/>
              </a:spcAft>
              <a:buClr>
                <a:schemeClr val="dk1"/>
              </a:buClr>
              <a:buSzPts val="1400"/>
              <a:buAutoNum type="alphaLcParenR"/>
            </a:pPr>
            <a:r>
              <a:rPr lang="en-US" sz="1400" b="1" dirty="0">
                <a:solidFill>
                  <a:schemeClr val="dk1"/>
                </a:solidFill>
              </a:rPr>
              <a:t>Infrastructure as a code</a:t>
            </a:r>
            <a:endParaRPr lang="en-US" sz="1400" b="0" dirty="0">
              <a:solidFill>
                <a:schemeClr val="dk1"/>
              </a:solidFill>
            </a:endParaRPr>
          </a:p>
          <a:p>
            <a:pPr marL="596900" lvl="1" indent="0" algn="l" rtl="0">
              <a:spcBef>
                <a:spcPts val="0"/>
              </a:spcBef>
              <a:spcAft>
                <a:spcPts val="0"/>
              </a:spcAft>
              <a:buClr>
                <a:schemeClr val="dk1"/>
              </a:buClr>
              <a:buSzPts val="1400"/>
              <a:buNone/>
            </a:pPr>
            <a:r>
              <a:rPr lang="en-US" sz="1400" b="0" dirty="0">
                <a:solidFill>
                  <a:schemeClr val="dk1"/>
                </a:solidFill>
              </a:rPr>
              <a:t>Les 2 points </a:t>
            </a:r>
            <a:r>
              <a:rPr lang="en-US" sz="1400" b="0" dirty="0" err="1">
                <a:solidFill>
                  <a:schemeClr val="dk1"/>
                </a:solidFill>
              </a:rPr>
              <a:t>précédents</a:t>
            </a:r>
            <a:r>
              <a:rPr lang="en-US" sz="1400" b="0" dirty="0">
                <a:solidFill>
                  <a:schemeClr val="dk1"/>
                </a:solidFill>
              </a:rPr>
              <a:t> </a:t>
            </a:r>
            <a:r>
              <a:rPr lang="en-US" sz="1400" b="0" dirty="0" err="1">
                <a:solidFill>
                  <a:schemeClr val="dk1"/>
                </a:solidFill>
              </a:rPr>
              <a:t>sont</a:t>
            </a:r>
            <a:r>
              <a:rPr lang="en-US" sz="1400" b="0" dirty="0">
                <a:solidFill>
                  <a:schemeClr val="dk1"/>
                </a:solidFill>
              </a:rPr>
              <a:t> </a:t>
            </a:r>
            <a:r>
              <a:rPr lang="en-US" sz="1400" b="0" dirty="0" err="1">
                <a:solidFill>
                  <a:schemeClr val="dk1"/>
                </a:solidFill>
              </a:rPr>
              <a:t>obtenus</a:t>
            </a:r>
            <a:r>
              <a:rPr lang="en-US" sz="1400" b="0" dirty="0">
                <a:solidFill>
                  <a:schemeClr val="dk1"/>
                </a:solidFill>
              </a:rPr>
              <a:t> via </a:t>
            </a:r>
            <a:r>
              <a:rPr lang="en-US" sz="1400" b="1" dirty="0">
                <a:solidFill>
                  <a:schemeClr val="dk1"/>
                </a:solidFill>
              </a:rPr>
              <a:t>Docker</a:t>
            </a:r>
            <a:r>
              <a:rPr lang="en-US" sz="1400" b="0" dirty="0">
                <a:solidFill>
                  <a:schemeClr val="dk1"/>
                </a:solidFill>
              </a:rPr>
              <a:t>.</a:t>
            </a:r>
          </a:p>
        </p:txBody>
      </p:sp>
      <p:sp>
        <p:nvSpPr>
          <p:cNvPr id="377" name="Google Shape;377;g5604607462_0_1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57c67149a4_0_4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400" b="1" dirty="0">
              <a:solidFill>
                <a:schemeClr val="dk1"/>
              </a:solidFill>
            </a:endParaRPr>
          </a:p>
          <a:p>
            <a:pPr marL="457200" lvl="0" indent="-317500" algn="l" rtl="0">
              <a:spcBef>
                <a:spcPts val="0"/>
              </a:spcBef>
              <a:spcAft>
                <a:spcPts val="0"/>
              </a:spcAft>
              <a:buClr>
                <a:schemeClr val="dk1"/>
              </a:buClr>
              <a:buSzPts val="1400"/>
              <a:buChar char="●"/>
            </a:pPr>
            <a:r>
              <a:rPr lang="en-US" sz="1400" dirty="0">
                <a:solidFill>
                  <a:schemeClr val="dk1"/>
                </a:solidFill>
              </a:rPr>
              <a:t>Par “</a:t>
            </a:r>
            <a:r>
              <a:rPr lang="en-US" sz="1400" b="1" dirty="0">
                <a:solidFill>
                  <a:schemeClr val="dk1"/>
                </a:solidFill>
              </a:rPr>
              <a:t>petits</a:t>
            </a:r>
            <a:r>
              <a:rPr lang="en-US" sz="1400" dirty="0">
                <a:solidFill>
                  <a:schemeClr val="dk1"/>
                </a:solidFill>
              </a:rPr>
              <a:t>” on </a:t>
            </a:r>
            <a:r>
              <a:rPr lang="en-US" sz="1400" dirty="0" err="1">
                <a:solidFill>
                  <a:schemeClr val="dk1"/>
                </a:solidFill>
              </a:rPr>
              <a:t>entend</a:t>
            </a:r>
            <a:r>
              <a:rPr lang="en-US" sz="1400" dirty="0">
                <a:solidFill>
                  <a:schemeClr val="dk1"/>
                </a:solidFill>
              </a:rPr>
              <a:t> </a:t>
            </a:r>
            <a:r>
              <a:rPr lang="en-US" sz="1400" dirty="0" err="1">
                <a:solidFill>
                  <a:schemeClr val="dk1"/>
                </a:solidFill>
              </a:rPr>
              <a:t>qu’ils</a:t>
            </a:r>
            <a:r>
              <a:rPr lang="en-US" sz="1400" dirty="0">
                <a:solidFill>
                  <a:schemeClr val="dk1"/>
                </a:solidFill>
              </a:rPr>
              <a:t> </a:t>
            </a:r>
            <a:r>
              <a:rPr lang="en-US" sz="1400" dirty="0" err="1">
                <a:solidFill>
                  <a:schemeClr val="dk1"/>
                </a:solidFill>
              </a:rPr>
              <a:t>n’assurent</a:t>
            </a:r>
            <a:r>
              <a:rPr lang="en-US" sz="1400" dirty="0">
                <a:solidFill>
                  <a:schemeClr val="dk1"/>
                </a:solidFill>
              </a:rPr>
              <a:t> la </a:t>
            </a:r>
            <a:r>
              <a:rPr lang="en-US" sz="1400" dirty="0" err="1">
                <a:solidFill>
                  <a:schemeClr val="dk1"/>
                </a:solidFill>
              </a:rPr>
              <a:t>responsabilité</a:t>
            </a:r>
            <a:r>
              <a:rPr lang="en-US" sz="1400" dirty="0">
                <a:solidFill>
                  <a:schemeClr val="dk1"/>
                </a:solidFill>
              </a:rPr>
              <a:t> que d’</a:t>
            </a:r>
            <a:r>
              <a:rPr lang="en-US" sz="1400" b="1" dirty="0">
                <a:solidFill>
                  <a:schemeClr val="dk1"/>
                </a:solidFill>
              </a:rPr>
              <a:t>un point précis d’un </a:t>
            </a:r>
            <a:r>
              <a:rPr lang="en-US" sz="1400" b="1" dirty="0" err="1">
                <a:solidFill>
                  <a:schemeClr val="dk1"/>
                </a:solidFill>
              </a:rPr>
              <a:t>domaine</a:t>
            </a:r>
            <a:r>
              <a:rPr lang="en-US" sz="1400" b="1" dirty="0">
                <a:solidFill>
                  <a:schemeClr val="dk1"/>
                </a:solidFill>
              </a:rPr>
              <a:t> métier</a:t>
            </a:r>
            <a:endParaRPr sz="1400" b="1" dirty="0">
              <a:solidFill>
                <a:schemeClr val="dk1"/>
              </a:solidFill>
            </a:endParaRPr>
          </a:p>
          <a:p>
            <a:pPr marL="457200" lvl="0" indent="-317500" algn="l" rtl="0">
              <a:spcBef>
                <a:spcPts val="0"/>
              </a:spcBef>
              <a:spcAft>
                <a:spcPts val="0"/>
              </a:spcAft>
              <a:buClr>
                <a:schemeClr val="dk1"/>
              </a:buClr>
              <a:buSzPts val="1400"/>
              <a:buChar char="●"/>
            </a:pPr>
            <a:r>
              <a:rPr lang="en-US" sz="1400" b="1" dirty="0" err="1">
                <a:solidFill>
                  <a:schemeClr val="dk1"/>
                </a:solidFill>
              </a:rPr>
              <a:t>faiblement</a:t>
            </a:r>
            <a:r>
              <a:rPr lang="en-US" sz="1400" b="1" dirty="0">
                <a:solidFill>
                  <a:schemeClr val="dk1"/>
                </a:solidFill>
              </a:rPr>
              <a:t> </a:t>
            </a:r>
            <a:r>
              <a:rPr lang="en-US" sz="1400" b="1" dirty="0" err="1">
                <a:solidFill>
                  <a:schemeClr val="dk1"/>
                </a:solidFill>
              </a:rPr>
              <a:t>couplés</a:t>
            </a:r>
            <a:r>
              <a:rPr lang="en-US" sz="1400" dirty="0">
                <a:solidFill>
                  <a:schemeClr val="dk1"/>
                </a:solidFill>
              </a:rPr>
              <a:t>, et </a:t>
            </a:r>
            <a:r>
              <a:rPr lang="en-US" sz="1400" dirty="0" err="1">
                <a:solidFill>
                  <a:schemeClr val="dk1"/>
                </a:solidFill>
              </a:rPr>
              <a:t>donc</a:t>
            </a:r>
            <a:r>
              <a:rPr lang="en-US" sz="1400" dirty="0">
                <a:solidFill>
                  <a:schemeClr val="dk1"/>
                </a:solidFill>
              </a:rPr>
              <a:t> </a:t>
            </a:r>
            <a:r>
              <a:rPr lang="en-US" sz="1400" dirty="0" err="1">
                <a:solidFill>
                  <a:schemeClr val="dk1"/>
                </a:solidFill>
              </a:rPr>
              <a:t>indépendant</a:t>
            </a:r>
            <a:r>
              <a:rPr lang="en-US" sz="1400" dirty="0">
                <a:solidFill>
                  <a:schemeClr val="dk1"/>
                </a:solidFill>
              </a:rPr>
              <a:t>, et </a:t>
            </a:r>
            <a:r>
              <a:rPr lang="en-US" sz="1400" dirty="0" err="1">
                <a:solidFill>
                  <a:schemeClr val="dk1"/>
                </a:solidFill>
              </a:rPr>
              <a:t>devant</a:t>
            </a:r>
            <a:r>
              <a:rPr lang="en-US" sz="1400" dirty="0">
                <a:solidFill>
                  <a:schemeClr val="dk1"/>
                </a:solidFill>
              </a:rPr>
              <a:t> </a:t>
            </a:r>
            <a:r>
              <a:rPr lang="en-US" sz="1400" dirty="0" err="1">
                <a:solidFill>
                  <a:schemeClr val="dk1"/>
                </a:solidFill>
              </a:rPr>
              <a:t>être</a:t>
            </a:r>
            <a:r>
              <a:rPr lang="en-US" sz="1400" dirty="0">
                <a:solidFill>
                  <a:schemeClr val="dk1"/>
                </a:solidFill>
              </a:rPr>
              <a:t> </a:t>
            </a:r>
            <a:r>
              <a:rPr lang="en-US" sz="1400" b="1" dirty="0" err="1">
                <a:solidFill>
                  <a:schemeClr val="dk1"/>
                </a:solidFill>
              </a:rPr>
              <a:t>déployés</a:t>
            </a:r>
            <a:r>
              <a:rPr lang="en-US" sz="1400" b="1" dirty="0">
                <a:solidFill>
                  <a:schemeClr val="dk1"/>
                </a:solidFill>
              </a:rPr>
              <a:t> </a:t>
            </a:r>
            <a:r>
              <a:rPr lang="en-US" sz="1400" b="1" dirty="0" err="1">
                <a:solidFill>
                  <a:schemeClr val="dk1"/>
                </a:solidFill>
              </a:rPr>
              <a:t>indépendamment</a:t>
            </a:r>
            <a:r>
              <a:rPr lang="en-US" sz="1400" b="1" dirty="0">
                <a:solidFill>
                  <a:schemeClr val="dk1"/>
                </a:solidFill>
              </a:rPr>
              <a:t> les </a:t>
            </a:r>
            <a:r>
              <a:rPr lang="en-US" sz="1400" b="1" dirty="0" err="1">
                <a:solidFill>
                  <a:schemeClr val="dk1"/>
                </a:solidFill>
              </a:rPr>
              <a:t>uns</a:t>
            </a:r>
            <a:r>
              <a:rPr lang="en-US" sz="1400" b="1" dirty="0">
                <a:solidFill>
                  <a:schemeClr val="dk1"/>
                </a:solidFill>
              </a:rPr>
              <a:t> des </a:t>
            </a:r>
            <a:r>
              <a:rPr lang="en-US" sz="1400" b="1" dirty="0" err="1">
                <a:solidFill>
                  <a:schemeClr val="dk1"/>
                </a:solidFill>
              </a:rPr>
              <a:t>autres</a:t>
            </a:r>
            <a:endParaRPr sz="1400" b="1" dirty="0">
              <a:solidFill>
                <a:schemeClr val="dk1"/>
              </a:solidFill>
            </a:endParaRPr>
          </a:p>
          <a:p>
            <a:pPr marL="0" lvl="0" indent="0" algn="l" rtl="0">
              <a:spcBef>
                <a:spcPts val="0"/>
              </a:spcBef>
              <a:spcAft>
                <a:spcPts val="0"/>
              </a:spcAft>
              <a:buNone/>
            </a:pPr>
            <a:endParaRPr sz="1400" b="1" dirty="0">
              <a:solidFill>
                <a:schemeClr val="dk1"/>
              </a:solidFill>
            </a:endParaRPr>
          </a:p>
          <a:p>
            <a:pPr marL="0" lvl="0" indent="0" algn="l" rtl="0">
              <a:spcBef>
                <a:spcPts val="0"/>
              </a:spcBef>
              <a:spcAft>
                <a:spcPts val="0"/>
              </a:spcAft>
              <a:buNone/>
            </a:pPr>
            <a:endParaRPr sz="1400" dirty="0">
              <a:solidFill>
                <a:schemeClr val="dk1"/>
              </a:solidFill>
            </a:endParaRPr>
          </a:p>
        </p:txBody>
      </p:sp>
      <p:sp>
        <p:nvSpPr>
          <p:cNvPr id="546" name="Google Shape;546;g57c67149a4_0_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57c67149a4_0_17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chemeClr val="dk1"/>
                </a:solidFill>
              </a:rPr>
              <a:t>Protocole de communication léger et indépendant de la technologie</a:t>
            </a:r>
            <a:endParaRPr sz="1400">
              <a:solidFill>
                <a:schemeClr val="dk1"/>
              </a:solidFill>
            </a:endParaRPr>
          </a:p>
          <a:p>
            <a:pPr marL="0" lvl="0" indent="0" algn="l" rtl="0">
              <a:spcBef>
                <a:spcPts val="0"/>
              </a:spcBef>
              <a:spcAft>
                <a:spcPts val="0"/>
              </a:spcAft>
              <a:buNone/>
            </a:pPr>
            <a:endParaRPr sz="1400">
              <a:solidFill>
                <a:schemeClr val="dk1"/>
              </a:solidFill>
            </a:endParaRPr>
          </a:p>
          <a:p>
            <a:pPr marL="457200" lvl="0" indent="-317500" algn="l" rtl="0">
              <a:spcBef>
                <a:spcPts val="0"/>
              </a:spcBef>
              <a:spcAft>
                <a:spcPts val="0"/>
              </a:spcAft>
              <a:buClr>
                <a:schemeClr val="dk1"/>
              </a:buClr>
              <a:buSzPts val="1400"/>
              <a:buChar char="●"/>
            </a:pPr>
            <a:r>
              <a:rPr lang="en-US" sz="1400" b="1">
                <a:solidFill>
                  <a:schemeClr val="dk1"/>
                </a:solidFill>
              </a:rPr>
              <a:t>Synchrone </a:t>
            </a:r>
            <a:r>
              <a:rPr lang="en-US" sz="1400">
                <a:solidFill>
                  <a:schemeClr val="dk1"/>
                </a:solidFill>
              </a:rPr>
              <a:t>: REST / HTTP / JSON (“RESTful APIs that communicate over HTTP with JSON serialization”)</a:t>
            </a:r>
            <a:br>
              <a:rPr lang="en-US" sz="1400">
                <a:solidFill>
                  <a:schemeClr val="dk1"/>
                </a:solidFill>
              </a:rPr>
            </a:br>
            <a:r>
              <a:rPr lang="en-US" sz="1400">
                <a:solidFill>
                  <a:schemeClr val="dk1"/>
                </a:solidFill>
              </a:rPr>
              <a:t>Use HTTP/REST (synchronous) communication for services </a:t>
            </a:r>
            <a:r>
              <a:rPr lang="en-US" sz="1400" b="1">
                <a:solidFill>
                  <a:schemeClr val="dk1"/>
                </a:solidFill>
              </a:rPr>
              <a:t>outside of the internal microservices structure</a:t>
            </a:r>
            <a:br>
              <a:rPr lang="en-US" sz="1400" b="1">
                <a:solidFill>
                  <a:schemeClr val="dk1"/>
                </a:solidFill>
              </a:rPr>
            </a:br>
            <a:r>
              <a:rPr lang="en-US" sz="1400">
                <a:solidFill>
                  <a:schemeClr val="dk1"/>
                </a:solidFill>
              </a:rPr>
              <a:t>Ideal for </a:t>
            </a:r>
            <a:r>
              <a:rPr lang="en-US" sz="1400" b="1">
                <a:solidFill>
                  <a:schemeClr val="dk1"/>
                </a:solidFill>
              </a:rPr>
              <a:t>external requests</a:t>
            </a:r>
            <a:r>
              <a:rPr lang="en-US" sz="1400">
                <a:solidFill>
                  <a:schemeClr val="dk1"/>
                </a:solidFill>
              </a:rPr>
              <a:t>, as it’s built to easily handle items like </a:t>
            </a:r>
            <a:r>
              <a:rPr lang="en-US" sz="1400" b="1">
                <a:solidFill>
                  <a:schemeClr val="dk1"/>
                </a:solidFill>
              </a:rPr>
              <a:t>real-time interactions</a:t>
            </a:r>
            <a:r>
              <a:rPr lang="en-US" sz="1400">
                <a:solidFill>
                  <a:schemeClr val="dk1"/>
                </a:solidFill>
              </a:rPr>
              <a:t> from a client</a:t>
            </a:r>
            <a:br>
              <a:rPr lang="en-US" sz="1400">
                <a:solidFill>
                  <a:schemeClr val="dk1"/>
                </a:solidFill>
              </a:rPr>
            </a:br>
            <a:endParaRPr sz="1400">
              <a:solidFill>
                <a:schemeClr val="dk1"/>
              </a:solidFill>
            </a:endParaRPr>
          </a:p>
          <a:p>
            <a:pPr marL="457200" lvl="0" indent="-317500" algn="l" rtl="0">
              <a:spcBef>
                <a:spcPts val="0"/>
              </a:spcBef>
              <a:spcAft>
                <a:spcPts val="0"/>
              </a:spcAft>
              <a:buClr>
                <a:schemeClr val="dk1"/>
              </a:buClr>
              <a:buSzPts val="1400"/>
              <a:buChar char="●"/>
            </a:pPr>
            <a:r>
              <a:rPr lang="en-US" sz="1400" b="1">
                <a:solidFill>
                  <a:schemeClr val="dk1"/>
                </a:solidFill>
              </a:rPr>
              <a:t>Asynchrone </a:t>
            </a:r>
            <a:r>
              <a:rPr lang="en-US" sz="1400">
                <a:solidFill>
                  <a:schemeClr val="dk1"/>
                </a:solidFill>
              </a:rPr>
              <a:t>: for communication methods </a:t>
            </a:r>
            <a:r>
              <a:rPr lang="en-US" sz="1400" b="1">
                <a:solidFill>
                  <a:schemeClr val="dk1"/>
                </a:solidFill>
              </a:rPr>
              <a:t>within the internal microservices structure</a:t>
            </a:r>
            <a:br>
              <a:rPr lang="en-US" sz="1400" b="1">
                <a:solidFill>
                  <a:schemeClr val="dk1"/>
                </a:solidFill>
              </a:rPr>
            </a:br>
            <a:r>
              <a:rPr lang="en-US" sz="1400">
                <a:solidFill>
                  <a:schemeClr val="dk1"/>
                </a:solidFill>
              </a:rPr>
              <a:t>Asynchronous communication means that </a:t>
            </a:r>
            <a:r>
              <a:rPr lang="en-US" sz="1400" b="1">
                <a:solidFill>
                  <a:schemeClr val="dk1"/>
                </a:solidFill>
              </a:rPr>
              <a:t>a service doesn’t need to wait on another</a:t>
            </a:r>
            <a:r>
              <a:rPr lang="en-US" sz="1400">
                <a:solidFill>
                  <a:schemeClr val="dk1"/>
                </a:solidFill>
              </a:rPr>
              <a:t> to conclude its current task</a:t>
            </a:r>
            <a:br>
              <a:rPr lang="en-US" sz="1400">
                <a:solidFill>
                  <a:schemeClr val="dk1"/>
                </a:solidFill>
              </a:rPr>
            </a:br>
            <a:r>
              <a:rPr lang="en-US" sz="1400">
                <a:solidFill>
                  <a:schemeClr val="dk1"/>
                </a:solidFill>
              </a:rPr>
              <a:t>Client </a:t>
            </a:r>
            <a:r>
              <a:rPr lang="en-US" sz="1400" b="1">
                <a:solidFill>
                  <a:schemeClr val="dk1"/>
                </a:solidFill>
              </a:rPr>
              <a:t>doesn’t expects a response immediately</a:t>
            </a:r>
            <a:r>
              <a:rPr lang="en-US" sz="1400">
                <a:solidFill>
                  <a:schemeClr val="dk1"/>
                </a:solidFill>
              </a:rPr>
              <a:t>, or not accepts a response at all</a:t>
            </a:r>
            <a:endParaRPr sz="1400">
              <a:solidFill>
                <a:schemeClr val="dk1"/>
              </a:solidFill>
            </a:endParaRPr>
          </a:p>
        </p:txBody>
      </p:sp>
      <p:sp>
        <p:nvSpPr>
          <p:cNvPr id="554" name="Google Shape;554;g57c67149a4_0_17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5656b515f7_1_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400">
              <a:solidFill>
                <a:schemeClr val="dk1"/>
              </a:solidFill>
            </a:endParaRPr>
          </a:p>
        </p:txBody>
      </p:sp>
      <p:sp>
        <p:nvSpPr>
          <p:cNvPr id="562" name="Google Shape;562;g5656b515f7_1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57c67149a4_0_18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Clr>
                <a:schemeClr val="dk1"/>
              </a:buClr>
              <a:buSzPts val="1400"/>
              <a:buChar char="●"/>
            </a:pPr>
            <a:endParaRPr sz="1400">
              <a:solidFill>
                <a:schemeClr val="dk1"/>
              </a:solidFill>
            </a:endParaRPr>
          </a:p>
        </p:txBody>
      </p:sp>
      <p:sp>
        <p:nvSpPr>
          <p:cNvPr id="569" name="Google Shape;569;g57c67149a4_0_18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57c67149a4_0_21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100" u="sng">
                <a:solidFill>
                  <a:schemeClr val="hlink"/>
                </a:solidFill>
                <a:latin typeface="Arial"/>
                <a:ea typeface="Arial"/>
                <a:cs typeface="Arial"/>
                <a:sym typeface="Arial"/>
                <a:hlinkClick r:id="rId3"/>
              </a:rPr>
              <a:t>https://spring.io/projects/spring-boot</a:t>
            </a:r>
            <a:endParaRPr sz="1150">
              <a:solidFill>
                <a:srgbClr val="34302D"/>
              </a:solidFill>
              <a:latin typeface="Arial"/>
              <a:ea typeface="Arial"/>
              <a:cs typeface="Arial"/>
              <a:sym typeface="Arial"/>
            </a:endParaRPr>
          </a:p>
          <a:p>
            <a:pPr marL="0" lvl="0" indent="0" algn="l" rtl="0">
              <a:spcBef>
                <a:spcPts val="0"/>
              </a:spcBef>
              <a:spcAft>
                <a:spcPts val="0"/>
              </a:spcAft>
              <a:buNone/>
            </a:pPr>
            <a:endParaRPr sz="1150">
              <a:solidFill>
                <a:srgbClr val="34302D"/>
              </a:solidFill>
              <a:latin typeface="Arial"/>
              <a:ea typeface="Arial"/>
              <a:cs typeface="Arial"/>
              <a:sym typeface="Arial"/>
            </a:endParaRPr>
          </a:p>
          <a:p>
            <a:pPr marL="698500" lvl="0" indent="-317500" algn="l" rtl="0">
              <a:lnSpc>
                <a:spcPct val="142857"/>
              </a:lnSpc>
              <a:spcBef>
                <a:spcPts val="0"/>
              </a:spcBef>
              <a:spcAft>
                <a:spcPts val="0"/>
              </a:spcAft>
              <a:buClr>
                <a:srgbClr val="34302D"/>
              </a:buClr>
              <a:buSzPts val="1400"/>
              <a:buFont typeface="Helvetica Neue"/>
              <a:buChar char="●"/>
            </a:pPr>
            <a:r>
              <a:rPr lang="en-US" sz="1400">
                <a:solidFill>
                  <a:srgbClr val="34302D"/>
                </a:solidFill>
              </a:rPr>
              <a:t>Create stand-alone Spring applications</a:t>
            </a:r>
            <a:endParaRPr sz="1400">
              <a:solidFill>
                <a:srgbClr val="34302D"/>
              </a:solidFill>
            </a:endParaRPr>
          </a:p>
          <a:p>
            <a:pPr marL="698500" lvl="0" indent="-317500" algn="l" rtl="0">
              <a:lnSpc>
                <a:spcPct val="142857"/>
              </a:lnSpc>
              <a:spcBef>
                <a:spcPts val="0"/>
              </a:spcBef>
              <a:spcAft>
                <a:spcPts val="0"/>
              </a:spcAft>
              <a:buClr>
                <a:srgbClr val="34302D"/>
              </a:buClr>
              <a:buSzPts val="1400"/>
              <a:buFont typeface="Helvetica Neue"/>
              <a:buChar char="●"/>
            </a:pPr>
            <a:r>
              <a:rPr lang="en-US" sz="1400">
                <a:solidFill>
                  <a:srgbClr val="34302D"/>
                </a:solidFill>
              </a:rPr>
              <a:t>Embed Tomcat, Jetty or Undertow directly (no need to deploy WAR files)</a:t>
            </a:r>
            <a:endParaRPr sz="1400">
              <a:solidFill>
                <a:srgbClr val="34302D"/>
              </a:solidFill>
            </a:endParaRPr>
          </a:p>
          <a:p>
            <a:pPr marL="698500" lvl="0" indent="-317500" algn="l" rtl="0">
              <a:lnSpc>
                <a:spcPct val="142857"/>
              </a:lnSpc>
              <a:spcBef>
                <a:spcPts val="0"/>
              </a:spcBef>
              <a:spcAft>
                <a:spcPts val="0"/>
              </a:spcAft>
              <a:buClr>
                <a:srgbClr val="34302D"/>
              </a:buClr>
              <a:buSzPts val="1400"/>
              <a:buFont typeface="Helvetica Neue"/>
              <a:buChar char="●"/>
            </a:pPr>
            <a:r>
              <a:rPr lang="en-US" sz="1400">
                <a:solidFill>
                  <a:srgbClr val="34302D"/>
                </a:solidFill>
              </a:rPr>
              <a:t>Provide opinionated 'starter' dependencies to simplify your build configuration</a:t>
            </a:r>
            <a:endParaRPr sz="1400">
              <a:solidFill>
                <a:srgbClr val="34302D"/>
              </a:solidFill>
            </a:endParaRPr>
          </a:p>
          <a:p>
            <a:pPr marL="698500" lvl="0" indent="-317500" algn="l" rtl="0">
              <a:lnSpc>
                <a:spcPct val="142857"/>
              </a:lnSpc>
              <a:spcBef>
                <a:spcPts val="0"/>
              </a:spcBef>
              <a:spcAft>
                <a:spcPts val="0"/>
              </a:spcAft>
              <a:buClr>
                <a:srgbClr val="34302D"/>
              </a:buClr>
              <a:buSzPts val="1400"/>
              <a:buFont typeface="Helvetica Neue"/>
              <a:buChar char="●"/>
            </a:pPr>
            <a:r>
              <a:rPr lang="en-US" sz="1400">
                <a:solidFill>
                  <a:srgbClr val="34302D"/>
                </a:solidFill>
              </a:rPr>
              <a:t>Automatically configure Spring and 3rd party libraries whenever possible</a:t>
            </a:r>
            <a:endParaRPr sz="1400">
              <a:solidFill>
                <a:srgbClr val="34302D"/>
              </a:solidFill>
            </a:endParaRPr>
          </a:p>
          <a:p>
            <a:pPr marL="698500" lvl="0" indent="-317500" algn="l" rtl="0">
              <a:lnSpc>
                <a:spcPct val="142857"/>
              </a:lnSpc>
              <a:spcBef>
                <a:spcPts val="0"/>
              </a:spcBef>
              <a:spcAft>
                <a:spcPts val="0"/>
              </a:spcAft>
              <a:buClr>
                <a:srgbClr val="34302D"/>
              </a:buClr>
              <a:buSzPts val="1400"/>
              <a:buFont typeface="Helvetica Neue"/>
              <a:buChar char="●"/>
            </a:pPr>
            <a:r>
              <a:rPr lang="en-US" sz="1400">
                <a:solidFill>
                  <a:srgbClr val="34302D"/>
                </a:solidFill>
              </a:rPr>
              <a:t>Provide production-ready features such as metrics, health checks and externalized configuration</a:t>
            </a:r>
            <a:endParaRPr sz="1400">
              <a:solidFill>
                <a:srgbClr val="34302D"/>
              </a:solidFill>
            </a:endParaRPr>
          </a:p>
          <a:p>
            <a:pPr marL="698500" lvl="0" indent="-317500" algn="l" rtl="0">
              <a:lnSpc>
                <a:spcPct val="142857"/>
              </a:lnSpc>
              <a:spcBef>
                <a:spcPts val="0"/>
              </a:spcBef>
              <a:spcAft>
                <a:spcPts val="0"/>
              </a:spcAft>
              <a:buClr>
                <a:srgbClr val="34302D"/>
              </a:buClr>
              <a:buSzPts val="1400"/>
              <a:buFont typeface="Helvetica Neue"/>
              <a:buChar char="●"/>
            </a:pPr>
            <a:r>
              <a:rPr lang="en-US" sz="1400">
                <a:solidFill>
                  <a:srgbClr val="34302D"/>
                </a:solidFill>
              </a:rPr>
              <a:t>Absolutely no code generation and no requirement for XML configuration</a:t>
            </a:r>
            <a:endParaRPr sz="1400">
              <a:solidFill>
                <a:schemeClr val="dk1"/>
              </a:solidFill>
            </a:endParaRPr>
          </a:p>
          <a:p>
            <a:pPr marL="0" lvl="0" indent="0" algn="l" rtl="0">
              <a:spcBef>
                <a:spcPts val="1600"/>
              </a:spcBef>
              <a:spcAft>
                <a:spcPts val="0"/>
              </a:spcAft>
              <a:buNone/>
            </a:pPr>
            <a:r>
              <a:rPr lang="en-US" sz="1400">
                <a:solidFill>
                  <a:schemeClr val="dk1"/>
                </a:solidFill>
              </a:rPr>
              <a:t>Spring Boot 1.0.0 → avril 2014</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US" sz="1400">
                <a:solidFill>
                  <a:schemeClr val="dk1"/>
                </a:solidFill>
              </a:rPr>
              <a:t>Le </a:t>
            </a:r>
            <a:r>
              <a:rPr lang="en-US" sz="1400" b="1">
                <a:solidFill>
                  <a:schemeClr val="dk1"/>
                </a:solidFill>
              </a:rPr>
              <a:t>but de Spring Boot</a:t>
            </a:r>
            <a:r>
              <a:rPr lang="en-US" sz="1400">
                <a:solidFill>
                  <a:schemeClr val="dk1"/>
                </a:solidFill>
              </a:rPr>
              <a:t> : </a:t>
            </a:r>
            <a:endParaRPr sz="1400">
              <a:solidFill>
                <a:schemeClr val="dk1"/>
              </a:solidFill>
            </a:endParaRPr>
          </a:p>
          <a:p>
            <a:pPr marL="0" lvl="0" indent="0" algn="l" rtl="0">
              <a:spcBef>
                <a:spcPts val="0"/>
              </a:spcBef>
              <a:spcAft>
                <a:spcPts val="0"/>
              </a:spcAft>
              <a:buNone/>
            </a:pPr>
            <a:r>
              <a:rPr lang="en-US" sz="1400">
                <a:solidFill>
                  <a:schemeClr val="dk1"/>
                </a:solidFill>
              </a:rPr>
              <a:t>Spring Boot is used to simplify the building of REST-based/JSON microservices. </a:t>
            </a:r>
            <a:endParaRPr sz="1400">
              <a:solidFill>
                <a:schemeClr val="dk1"/>
              </a:solidFill>
            </a:endParaRPr>
          </a:p>
          <a:p>
            <a:pPr marL="0" lvl="0" indent="0" algn="l" rtl="0">
              <a:spcBef>
                <a:spcPts val="0"/>
              </a:spcBef>
              <a:spcAft>
                <a:spcPts val="0"/>
              </a:spcAft>
              <a:buNone/>
            </a:pPr>
            <a:r>
              <a:rPr lang="en-US" sz="1400">
                <a:solidFill>
                  <a:schemeClr val="dk1"/>
                </a:solidFill>
              </a:rPr>
              <a:t>Its goal is to make it possible for you to </a:t>
            </a:r>
            <a:r>
              <a:rPr lang="en-US" sz="1400" b="1">
                <a:solidFill>
                  <a:schemeClr val="dk1"/>
                </a:solidFill>
              </a:rPr>
              <a:t>build microservices quickly with nothing more than a few annotations</a:t>
            </a:r>
            <a:r>
              <a:rPr lang="en-US" sz="1400">
                <a:solidFill>
                  <a:schemeClr val="dk1"/>
                </a:solidFill>
              </a:rPr>
              <a:t>.</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Clr>
                <a:schemeClr val="dk1"/>
              </a:buClr>
              <a:buSzPts val="1100"/>
              <a:buFont typeface="Arial"/>
              <a:buNone/>
            </a:pPr>
            <a:r>
              <a:rPr lang="en-US" sz="1400">
                <a:solidFill>
                  <a:schemeClr val="dk1"/>
                </a:solidFill>
              </a:rPr>
              <a:t>Specifically, Spring Boot is concerned with building "bootable" applications that can boot up on bare metal or virtualized infrastructure </a:t>
            </a:r>
            <a:r>
              <a:rPr lang="en-US" sz="1400" b="1">
                <a:solidFill>
                  <a:schemeClr val="dk1"/>
                </a:solidFill>
              </a:rPr>
              <a:t>without any elaborate ecosystem such as application servers</a:t>
            </a:r>
            <a:r>
              <a:rPr lang="en-US" sz="1400">
                <a:solidFill>
                  <a:schemeClr val="dk1"/>
                </a:solidFill>
              </a:rPr>
              <a:t> or web containers.</a:t>
            </a:r>
            <a:endParaRPr sz="1400">
              <a:solidFill>
                <a:schemeClr val="dk1"/>
              </a:solidFill>
            </a:endParaRPr>
          </a:p>
          <a:p>
            <a:pPr marL="0" lvl="0" indent="0" algn="l" rtl="0">
              <a:spcBef>
                <a:spcPts val="0"/>
              </a:spcBef>
              <a:spcAft>
                <a:spcPts val="0"/>
              </a:spcAft>
              <a:buNone/>
            </a:pPr>
            <a:endParaRPr sz="1400">
              <a:solidFill>
                <a:schemeClr val="dk1"/>
              </a:solidFill>
            </a:endParaRPr>
          </a:p>
        </p:txBody>
      </p:sp>
      <p:sp>
        <p:nvSpPr>
          <p:cNvPr id="582" name="Google Shape;582;g57c67149a4_0_2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400">
                <a:solidFill>
                  <a:schemeClr val="dk1"/>
                </a:solidFill>
              </a:rPr>
              <a:t>Geek !</a:t>
            </a:r>
            <a:endParaRPr/>
          </a:p>
        </p:txBody>
      </p:sp>
      <p:sp>
        <p:nvSpPr>
          <p:cNvPr id="163" name="Google Shape;163;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7c67149a4_0_22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400">
                <a:solidFill>
                  <a:schemeClr val="dk1"/>
                </a:solidFill>
              </a:rPr>
              <a:t>Spring Cloud 1.0.0 → mars 2015</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Clr>
                <a:schemeClr val="dk1"/>
              </a:buClr>
              <a:buSzPts val="1100"/>
              <a:buFont typeface="Arial"/>
              <a:buNone/>
            </a:pPr>
            <a:r>
              <a:rPr lang="en-US" sz="1400">
                <a:solidFill>
                  <a:schemeClr val="dk1"/>
                </a:solidFill>
              </a:rPr>
              <a:t>Spring Cloud </a:t>
            </a:r>
            <a:r>
              <a:rPr lang="en-US" sz="1400" b="1">
                <a:solidFill>
                  <a:schemeClr val="dk1"/>
                </a:solidFill>
              </a:rPr>
              <a:t>wraps several popular cloud-management microservice frameworks</a:t>
            </a:r>
            <a:r>
              <a:rPr lang="en-US" sz="1400">
                <a:solidFill>
                  <a:schemeClr val="dk1"/>
                </a:solidFill>
              </a:rPr>
              <a:t> under a common framework (on parle de projet “Umbrella”) and makes the use and deployment of these technologies </a:t>
            </a:r>
            <a:r>
              <a:rPr lang="en-US" sz="1400" b="1">
                <a:solidFill>
                  <a:schemeClr val="dk1"/>
                </a:solidFill>
              </a:rPr>
              <a:t>as easy to use as annotating your code.</a:t>
            </a:r>
            <a:endParaRPr sz="1400" b="1">
              <a:solidFill>
                <a:schemeClr val="dk1"/>
              </a:solidFill>
            </a:endParaRPr>
          </a:p>
          <a:p>
            <a:pPr marL="0" lvl="0" indent="0" algn="l" rtl="0">
              <a:spcBef>
                <a:spcPts val="0"/>
              </a:spcBef>
              <a:spcAft>
                <a:spcPts val="0"/>
              </a:spcAft>
              <a:buClr>
                <a:schemeClr val="dk1"/>
              </a:buClr>
              <a:buSzPts val="1100"/>
              <a:buFont typeface="Arial"/>
              <a:buNone/>
            </a:pPr>
            <a:r>
              <a:rPr lang="en-US" sz="1400">
                <a:solidFill>
                  <a:schemeClr val="dk1"/>
                </a:solidFill>
              </a:rPr>
              <a:t>→ Autres exemples : Spring Cloud Data Flow, Spring Cloud Zookepper, Spring Cloud Gateway (router basé sur le project Reactor), etc.</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Clr>
                <a:schemeClr val="dk1"/>
              </a:buClr>
              <a:buSzPts val="1100"/>
              <a:buFont typeface="Arial"/>
              <a:buNone/>
            </a:pPr>
            <a:r>
              <a:rPr lang="en-US" sz="1400">
                <a:solidFill>
                  <a:schemeClr val="dk1"/>
                </a:solidFill>
              </a:rPr>
              <a:t>Note: Reactor is a fourth-generation Reactive library for building non-blocking applications on the JVM based on the Reactive Streams Specification</a:t>
            </a:r>
            <a:endParaRPr sz="1400">
              <a:solidFill>
                <a:schemeClr val="dk1"/>
              </a:solidFill>
            </a:endParaRPr>
          </a:p>
          <a:p>
            <a:pPr marL="0" lvl="0" indent="0" algn="l" rtl="0">
              <a:spcBef>
                <a:spcPts val="0"/>
              </a:spcBef>
              <a:spcAft>
                <a:spcPts val="0"/>
              </a:spcAft>
              <a:buNone/>
            </a:pPr>
            <a:endParaRPr sz="1400">
              <a:solidFill>
                <a:schemeClr val="dk1"/>
              </a:solidFill>
            </a:endParaRPr>
          </a:p>
        </p:txBody>
      </p:sp>
      <p:sp>
        <p:nvSpPr>
          <p:cNvPr id="589" name="Google Shape;589;g57c67149a4_0_2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5656b515f7_1_1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5656b515f7_1_13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dirty="0">
                <a:solidFill>
                  <a:schemeClr val="dk1"/>
                </a:solidFill>
              </a:rPr>
              <a:t>The main purpose of </a:t>
            </a:r>
            <a:r>
              <a:rPr lang="en-US" sz="1400" b="1" dirty="0">
                <a:solidFill>
                  <a:schemeClr val="dk1"/>
                </a:solidFill>
              </a:rPr>
              <a:t>hexagonal architecture</a:t>
            </a:r>
            <a:r>
              <a:rPr lang="en-US" sz="1400" dirty="0">
                <a:solidFill>
                  <a:schemeClr val="dk1"/>
                </a:solidFill>
              </a:rPr>
              <a:t> (or Ports and Adapters architecture) is an old one: </a:t>
            </a:r>
            <a:r>
              <a:rPr lang="en-US" sz="1400" b="1" dirty="0">
                <a:solidFill>
                  <a:schemeClr val="dk1"/>
                </a:solidFill>
              </a:rPr>
              <a:t>to clearly separate business from technical implementation</a:t>
            </a:r>
            <a:r>
              <a:rPr lang="en-US" sz="1400" dirty="0">
                <a:solidFill>
                  <a:schemeClr val="dk1"/>
                </a:solidFill>
              </a:rPr>
              <a:t>.</a:t>
            </a:r>
            <a:endParaRPr sz="1400" dirty="0">
              <a:solidFill>
                <a:schemeClr val="dk1"/>
              </a:solidFill>
            </a:endParaRPr>
          </a:p>
          <a:p>
            <a:pPr marL="457200" lvl="0" indent="-317500" algn="l" rtl="0">
              <a:spcBef>
                <a:spcPts val="0"/>
              </a:spcBef>
              <a:spcAft>
                <a:spcPts val="0"/>
              </a:spcAft>
              <a:buClr>
                <a:schemeClr val="dk1"/>
              </a:buClr>
              <a:buSzPts val="1400"/>
              <a:buChar char="●"/>
            </a:pPr>
            <a:r>
              <a:rPr lang="en-US" sz="1400" dirty="0">
                <a:solidFill>
                  <a:schemeClr val="dk1"/>
                </a:solidFill>
              </a:rPr>
              <a:t>all that is at the </a:t>
            </a:r>
            <a:r>
              <a:rPr lang="en-US" sz="1400" b="1" dirty="0">
                <a:solidFill>
                  <a:schemeClr val="dk1"/>
                </a:solidFill>
              </a:rPr>
              <a:t>left </a:t>
            </a:r>
            <a:r>
              <a:rPr lang="en-US" sz="1400" dirty="0">
                <a:solidFill>
                  <a:schemeClr val="dk1"/>
                </a:solidFill>
              </a:rPr>
              <a:t>of the hexagon represents </a:t>
            </a:r>
            <a:r>
              <a:rPr lang="en-US" sz="1400" b="1" dirty="0">
                <a:solidFill>
                  <a:schemeClr val="dk1"/>
                </a:solidFill>
              </a:rPr>
              <a:t>those that need it</a:t>
            </a:r>
            <a:r>
              <a:rPr lang="en-US" sz="1400" dirty="0">
                <a:solidFill>
                  <a:schemeClr val="dk1"/>
                </a:solidFill>
              </a:rPr>
              <a:t>.</a:t>
            </a:r>
            <a:endParaRPr sz="1400" dirty="0">
              <a:solidFill>
                <a:schemeClr val="dk1"/>
              </a:solidFill>
            </a:endParaRPr>
          </a:p>
          <a:p>
            <a:pPr marL="457200" lvl="0" indent="-317500" algn="l" rtl="0">
              <a:spcBef>
                <a:spcPts val="0"/>
              </a:spcBef>
              <a:spcAft>
                <a:spcPts val="0"/>
              </a:spcAft>
              <a:buClr>
                <a:schemeClr val="dk1"/>
              </a:buClr>
              <a:buSzPts val="1400"/>
              <a:buChar char="●"/>
            </a:pPr>
            <a:r>
              <a:rPr lang="en-US" sz="1400" dirty="0">
                <a:solidFill>
                  <a:schemeClr val="dk1"/>
                </a:solidFill>
              </a:rPr>
              <a:t>all that is at the </a:t>
            </a:r>
            <a:r>
              <a:rPr lang="en-US" sz="1400" b="1" dirty="0">
                <a:solidFill>
                  <a:schemeClr val="dk1"/>
                </a:solidFill>
              </a:rPr>
              <a:t>right </a:t>
            </a:r>
            <a:r>
              <a:rPr lang="en-US" sz="1400" dirty="0">
                <a:solidFill>
                  <a:schemeClr val="dk1"/>
                </a:solidFill>
              </a:rPr>
              <a:t>of the hexagon represents </a:t>
            </a:r>
            <a:r>
              <a:rPr lang="en-US" sz="1400" b="1" dirty="0">
                <a:solidFill>
                  <a:schemeClr val="dk1"/>
                </a:solidFill>
              </a:rPr>
              <a:t>the components that the hexagon needs</a:t>
            </a:r>
            <a:r>
              <a:rPr lang="en-US" sz="1400" dirty="0">
                <a:solidFill>
                  <a:schemeClr val="dk1"/>
                </a:solidFill>
              </a:rPr>
              <a:t>.</a:t>
            </a:r>
            <a:endParaRPr sz="1400" dirty="0">
              <a:solidFill>
                <a:schemeClr val="dk1"/>
              </a:solidFill>
            </a:endParaRPr>
          </a:p>
          <a:p>
            <a:pPr marL="0" lvl="0" indent="0" algn="l" rtl="0">
              <a:spcBef>
                <a:spcPts val="0"/>
              </a:spcBef>
              <a:spcAft>
                <a:spcPts val="0"/>
              </a:spcAft>
              <a:buNone/>
            </a:pPr>
            <a:endParaRPr sz="1400" dirty="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57c67149a4_0_23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400" dirty="0">
                <a:solidFill>
                  <a:schemeClr val="dk1"/>
                </a:solidFill>
              </a:rPr>
              <a:t>“Taken as is, JEE is a specification for an Application Server dedicated to monolithic </a:t>
            </a:r>
            <a:r>
              <a:rPr lang="en-US" sz="1400" dirty="0" err="1">
                <a:solidFill>
                  <a:schemeClr val="dk1"/>
                </a:solidFill>
              </a:rPr>
              <a:t>webapps</a:t>
            </a:r>
            <a:r>
              <a:rPr lang="en-US" sz="1400" dirty="0">
                <a:solidFill>
                  <a:schemeClr val="dk1"/>
                </a:solidFill>
              </a:rPr>
              <a:t>, whereas Spring Boot and Cloud are designed to build microservices.</a:t>
            </a:r>
            <a:endParaRPr sz="1400" dirty="0">
              <a:solidFill>
                <a:schemeClr val="dk1"/>
              </a:solidFill>
            </a:endParaRPr>
          </a:p>
          <a:p>
            <a:pPr marL="0" lvl="0" indent="0" algn="l" rtl="0">
              <a:spcBef>
                <a:spcPts val="0"/>
              </a:spcBef>
              <a:spcAft>
                <a:spcPts val="0"/>
              </a:spcAft>
              <a:buNone/>
            </a:pPr>
            <a:r>
              <a:rPr lang="en-US" sz="1400" dirty="0">
                <a:solidFill>
                  <a:schemeClr val="dk1"/>
                </a:solidFill>
              </a:rPr>
              <a:t>One could say there is nothing to compare, "just choose Spring", but that's just when </a:t>
            </a:r>
            <a:r>
              <a:rPr lang="en-US" sz="1400" dirty="0" err="1">
                <a:solidFill>
                  <a:schemeClr val="dk1"/>
                </a:solidFill>
              </a:rPr>
              <a:t>Microprofile</a:t>
            </a:r>
            <a:r>
              <a:rPr lang="en-US" sz="1400" dirty="0">
                <a:solidFill>
                  <a:schemeClr val="dk1"/>
                </a:solidFill>
              </a:rPr>
              <a:t> comes into play”</a:t>
            </a:r>
            <a:endParaRPr sz="1400" dirty="0">
              <a:solidFill>
                <a:schemeClr val="dk1"/>
              </a:solidFill>
            </a:endParaRPr>
          </a:p>
          <a:p>
            <a:pPr marL="0" lvl="0" indent="0" algn="l" rtl="0">
              <a:spcBef>
                <a:spcPts val="0"/>
              </a:spcBef>
              <a:spcAft>
                <a:spcPts val="0"/>
              </a:spcAft>
              <a:buNone/>
            </a:pPr>
            <a:endParaRPr sz="1400" dirty="0">
              <a:solidFill>
                <a:schemeClr val="dk1"/>
              </a:solidFill>
            </a:endParaRPr>
          </a:p>
          <a:p>
            <a:pPr marL="0" lvl="0" indent="0" algn="l" rtl="0">
              <a:spcBef>
                <a:spcPts val="0"/>
              </a:spcBef>
              <a:spcAft>
                <a:spcPts val="0"/>
              </a:spcAft>
              <a:buNone/>
            </a:pPr>
            <a:r>
              <a:rPr lang="en-US" sz="1400" dirty="0" err="1">
                <a:solidFill>
                  <a:schemeClr val="dk1"/>
                </a:solidFill>
              </a:rPr>
              <a:t>Ici</a:t>
            </a:r>
            <a:r>
              <a:rPr lang="en-US" sz="1400" dirty="0">
                <a:solidFill>
                  <a:schemeClr val="dk1"/>
                </a:solidFill>
              </a:rPr>
              <a:t>, je </a:t>
            </a:r>
            <a:r>
              <a:rPr lang="en-US" sz="1400" dirty="0" err="1">
                <a:solidFill>
                  <a:schemeClr val="dk1"/>
                </a:solidFill>
              </a:rPr>
              <a:t>prends</a:t>
            </a:r>
            <a:r>
              <a:rPr lang="en-US" sz="1400" dirty="0">
                <a:solidFill>
                  <a:schemeClr val="dk1"/>
                </a:solidFill>
              </a:rPr>
              <a:t> CDI (le service) + JAX-RS (</a:t>
            </a:r>
            <a:r>
              <a:rPr lang="en-US" sz="1400" dirty="0" err="1">
                <a:solidFill>
                  <a:schemeClr val="dk1"/>
                </a:solidFill>
              </a:rPr>
              <a:t>l’API</a:t>
            </a:r>
            <a:r>
              <a:rPr lang="en-US" sz="1400" dirty="0">
                <a:solidFill>
                  <a:schemeClr val="dk1"/>
                </a:solidFill>
              </a:rPr>
              <a:t> REST) et JSON-P (la mapping JSON / Java object) à </a:t>
            </a:r>
            <a:r>
              <a:rPr lang="en-US" sz="1400" dirty="0" err="1">
                <a:solidFill>
                  <a:schemeClr val="dk1"/>
                </a:solidFill>
              </a:rPr>
              <a:t>titre</a:t>
            </a:r>
            <a:r>
              <a:rPr lang="en-US" sz="1400" dirty="0">
                <a:solidFill>
                  <a:schemeClr val="dk1"/>
                </a:solidFill>
              </a:rPr>
              <a:t> </a:t>
            </a:r>
            <a:r>
              <a:rPr lang="en-US" sz="1400" dirty="0" err="1">
                <a:solidFill>
                  <a:schemeClr val="dk1"/>
                </a:solidFill>
              </a:rPr>
              <a:t>d’exemple</a:t>
            </a:r>
            <a:r>
              <a:rPr lang="en-US" sz="1400" dirty="0">
                <a:solidFill>
                  <a:schemeClr val="dk1"/>
                </a:solidFill>
              </a:rPr>
              <a:t> pour le microservice (</a:t>
            </a:r>
            <a:r>
              <a:rPr lang="en-US" sz="1400" dirty="0" err="1">
                <a:solidFill>
                  <a:schemeClr val="dk1"/>
                </a:solidFill>
              </a:rPr>
              <a:t>il</a:t>
            </a:r>
            <a:r>
              <a:rPr lang="en-US" sz="1400" dirty="0">
                <a:solidFill>
                  <a:schemeClr val="dk1"/>
                </a:solidFill>
              </a:rPr>
              <a:t> </a:t>
            </a:r>
            <a:r>
              <a:rPr lang="en-US" sz="1400" dirty="0" err="1">
                <a:solidFill>
                  <a:schemeClr val="dk1"/>
                </a:solidFill>
              </a:rPr>
              <a:t>pourrait</a:t>
            </a:r>
            <a:r>
              <a:rPr lang="en-US" sz="1400" dirty="0">
                <a:solidFill>
                  <a:schemeClr val="dk1"/>
                </a:solidFill>
              </a:rPr>
              <a:t> y </a:t>
            </a:r>
            <a:r>
              <a:rPr lang="en-US" sz="1400" dirty="0" err="1">
                <a:solidFill>
                  <a:schemeClr val="dk1"/>
                </a:solidFill>
              </a:rPr>
              <a:t>avoir</a:t>
            </a:r>
            <a:r>
              <a:rPr lang="en-US" sz="1400" dirty="0">
                <a:solidFill>
                  <a:schemeClr val="dk1"/>
                </a:solidFill>
              </a:rPr>
              <a:t> </a:t>
            </a:r>
            <a:r>
              <a:rPr lang="en-US" sz="1400" dirty="0" err="1">
                <a:solidFill>
                  <a:schemeClr val="dk1"/>
                </a:solidFill>
              </a:rPr>
              <a:t>d’autres</a:t>
            </a:r>
            <a:r>
              <a:rPr lang="en-US" sz="1400" dirty="0">
                <a:solidFill>
                  <a:schemeClr val="dk1"/>
                </a:solidFill>
              </a:rPr>
              <a:t> </a:t>
            </a:r>
            <a:r>
              <a:rPr lang="en-US" sz="1400" dirty="0" err="1">
                <a:solidFill>
                  <a:schemeClr val="dk1"/>
                </a:solidFill>
              </a:rPr>
              <a:t>spécifications</a:t>
            </a:r>
            <a:r>
              <a:rPr lang="en-US" sz="1400" dirty="0">
                <a:solidFill>
                  <a:schemeClr val="dk1"/>
                </a:solidFill>
              </a:rPr>
              <a:t>)</a:t>
            </a:r>
            <a:endParaRPr sz="1400" dirty="0">
              <a:solidFill>
                <a:schemeClr val="dk1"/>
              </a:solidFill>
            </a:endParaRPr>
          </a:p>
          <a:p>
            <a:pPr marL="0" lvl="0" indent="0" algn="l" rtl="0">
              <a:spcBef>
                <a:spcPts val="0"/>
              </a:spcBef>
              <a:spcAft>
                <a:spcPts val="0"/>
              </a:spcAft>
              <a:buNone/>
            </a:pPr>
            <a:endParaRPr sz="1400" dirty="0">
              <a:solidFill>
                <a:schemeClr val="dk1"/>
              </a:solidFill>
            </a:endParaRPr>
          </a:p>
          <a:p>
            <a:pPr marL="0" lvl="0" indent="0" algn="l" rtl="0">
              <a:spcBef>
                <a:spcPts val="0"/>
              </a:spcBef>
              <a:spcAft>
                <a:spcPts val="0"/>
              </a:spcAft>
              <a:buClr>
                <a:schemeClr val="dk1"/>
              </a:buClr>
              <a:buSzPts val="1100"/>
              <a:buFont typeface="Arial"/>
              <a:buNone/>
            </a:pPr>
            <a:r>
              <a:rPr lang="en-US" sz="1400" dirty="0">
                <a:solidFill>
                  <a:schemeClr val="dk1"/>
                </a:solidFill>
              </a:rPr>
              <a:t>“While </a:t>
            </a:r>
            <a:r>
              <a:rPr lang="en-US" sz="1400" b="1" dirty="0">
                <a:solidFill>
                  <a:schemeClr val="dk1"/>
                </a:solidFill>
              </a:rPr>
              <a:t>Java EE was slowing down</a:t>
            </a:r>
            <a:r>
              <a:rPr lang="en-US" sz="1400" dirty="0">
                <a:solidFill>
                  <a:schemeClr val="dk1"/>
                </a:solidFill>
              </a:rPr>
              <a:t>, </a:t>
            </a:r>
            <a:r>
              <a:rPr lang="en-US" sz="1400" b="1" dirty="0">
                <a:solidFill>
                  <a:schemeClr val="dk1"/>
                </a:solidFill>
              </a:rPr>
              <a:t>web services continue to evolve</a:t>
            </a:r>
            <a:r>
              <a:rPr lang="en-US" sz="1400" dirty="0">
                <a:solidFill>
                  <a:schemeClr val="dk1"/>
                </a:solidFill>
              </a:rPr>
              <a:t> leading to the creation of new technologies such as JSON, HTTP 2, RESTful web services and microservices architecture. With its </a:t>
            </a:r>
            <a:r>
              <a:rPr lang="en-US" sz="1400" b="1" dirty="0">
                <a:solidFill>
                  <a:schemeClr val="dk1"/>
                </a:solidFill>
              </a:rPr>
              <a:t>slower release cycle</a:t>
            </a:r>
            <a:r>
              <a:rPr lang="en-US" sz="1400" dirty="0">
                <a:solidFill>
                  <a:schemeClr val="dk1"/>
                </a:solidFill>
              </a:rPr>
              <a:t>, Java EE failed to keep up with changes in the industry.  Aware of the skills and investment that both enterprises and vendors put into Java EE, a group of vendors (including </a:t>
            </a:r>
            <a:r>
              <a:rPr lang="en-US" sz="1400" dirty="0" err="1">
                <a:solidFill>
                  <a:schemeClr val="dk1"/>
                </a:solidFill>
              </a:rPr>
              <a:t>Tomitribe</a:t>
            </a:r>
            <a:r>
              <a:rPr lang="en-US" sz="1400" dirty="0">
                <a:solidFill>
                  <a:schemeClr val="dk1"/>
                </a:solidFill>
              </a:rPr>
              <a:t>), supported by the active Java Community, decided to create </a:t>
            </a:r>
            <a:r>
              <a:rPr lang="en-US" sz="1400" dirty="0" err="1">
                <a:solidFill>
                  <a:schemeClr val="dk1"/>
                </a:solidFill>
              </a:rPr>
              <a:t>MicroProfile</a:t>
            </a:r>
            <a:r>
              <a:rPr lang="en-US" sz="1400" dirty="0">
                <a:solidFill>
                  <a:schemeClr val="dk1"/>
                </a:solidFill>
              </a:rPr>
              <a:t>, an optimized platform for microservices architecture.”</a:t>
            </a:r>
            <a:endParaRPr sz="1400" dirty="0">
              <a:solidFill>
                <a:schemeClr val="dk1"/>
              </a:solidFill>
            </a:endParaRPr>
          </a:p>
          <a:p>
            <a:pPr marL="0" lvl="0" indent="0" algn="l" rtl="0">
              <a:spcBef>
                <a:spcPts val="0"/>
              </a:spcBef>
              <a:spcAft>
                <a:spcPts val="0"/>
              </a:spcAft>
              <a:buNone/>
            </a:pPr>
            <a:endParaRPr sz="1400" dirty="0">
              <a:solidFill>
                <a:schemeClr val="dk1"/>
              </a:solidFill>
            </a:endParaRPr>
          </a:p>
        </p:txBody>
      </p:sp>
      <p:sp>
        <p:nvSpPr>
          <p:cNvPr id="602" name="Google Shape;602;g57c67149a4_0_2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5656b515f7_1_15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400" dirty="0">
                <a:solidFill>
                  <a:schemeClr val="dk1"/>
                </a:solidFill>
              </a:rPr>
              <a:t>Les </a:t>
            </a:r>
            <a:r>
              <a:rPr lang="en-US" sz="1400" dirty="0" err="1">
                <a:solidFill>
                  <a:schemeClr val="dk1"/>
                </a:solidFill>
              </a:rPr>
              <a:t>avantages</a:t>
            </a:r>
            <a:r>
              <a:rPr lang="en-US" sz="1400" dirty="0">
                <a:solidFill>
                  <a:schemeClr val="dk1"/>
                </a:solidFill>
              </a:rPr>
              <a:t> de </a:t>
            </a:r>
            <a:r>
              <a:rPr lang="en-US" sz="1400" dirty="0" err="1">
                <a:solidFill>
                  <a:schemeClr val="dk1"/>
                </a:solidFill>
              </a:rPr>
              <a:t>JeAS</a:t>
            </a:r>
            <a:r>
              <a:rPr lang="en-US" sz="1400" dirty="0">
                <a:solidFill>
                  <a:schemeClr val="dk1"/>
                </a:solidFill>
              </a:rPr>
              <a:t> :</a:t>
            </a:r>
            <a:endParaRPr sz="1400" dirty="0">
              <a:solidFill>
                <a:schemeClr val="dk1"/>
              </a:solidFill>
            </a:endParaRPr>
          </a:p>
          <a:p>
            <a:pPr marL="0" lvl="0" indent="0" algn="l" rtl="0">
              <a:spcBef>
                <a:spcPts val="0"/>
              </a:spcBef>
              <a:spcAft>
                <a:spcPts val="0"/>
              </a:spcAft>
              <a:buClr>
                <a:schemeClr val="dk1"/>
              </a:buClr>
              <a:buSzPts val="1100"/>
              <a:buFont typeface="Arial"/>
              <a:buNone/>
            </a:pPr>
            <a:endParaRPr sz="1400" dirty="0">
              <a:solidFill>
                <a:schemeClr val="dk1"/>
              </a:solidFill>
            </a:endParaRPr>
          </a:p>
          <a:p>
            <a:pPr marL="457200" lvl="0" indent="-317500" algn="l" rtl="0">
              <a:spcBef>
                <a:spcPts val="0"/>
              </a:spcBef>
              <a:spcAft>
                <a:spcPts val="0"/>
              </a:spcAft>
              <a:buClr>
                <a:schemeClr val="dk1"/>
              </a:buClr>
              <a:buSzPts val="1400"/>
              <a:buChar char="●"/>
            </a:pPr>
            <a:r>
              <a:rPr lang="en-US" sz="1400" b="1" dirty="0" err="1"/>
              <a:t>Réduction</a:t>
            </a:r>
            <a:r>
              <a:rPr lang="en-US" sz="1400" b="1" dirty="0"/>
              <a:t> de la </a:t>
            </a:r>
            <a:r>
              <a:rPr lang="en-US" sz="1400" b="1" dirty="0" err="1"/>
              <a:t>taille</a:t>
            </a:r>
            <a:r>
              <a:rPr lang="en-US" sz="1400" b="1" dirty="0"/>
              <a:t> de </a:t>
            </a:r>
            <a:r>
              <a:rPr lang="en-US" sz="1400" b="1" dirty="0" err="1"/>
              <a:t>l'application</a:t>
            </a:r>
            <a:r>
              <a:rPr lang="en-US" sz="1400" dirty="0">
                <a:solidFill>
                  <a:schemeClr val="dk1"/>
                </a:solidFill>
              </a:rPr>
              <a:t> : </a:t>
            </a:r>
            <a:r>
              <a:rPr lang="en-US" sz="1400" dirty="0" err="1">
                <a:solidFill>
                  <a:schemeClr val="dk1"/>
                </a:solidFill>
              </a:rPr>
              <a:t>comparée</a:t>
            </a:r>
            <a:r>
              <a:rPr lang="en-US" sz="1400" dirty="0">
                <a:solidFill>
                  <a:schemeClr val="dk1"/>
                </a:solidFill>
              </a:rPr>
              <a:t> à la </a:t>
            </a:r>
            <a:r>
              <a:rPr lang="en-US" sz="1400" dirty="0" err="1">
                <a:solidFill>
                  <a:schemeClr val="dk1"/>
                </a:solidFill>
              </a:rPr>
              <a:t>somme</a:t>
            </a:r>
            <a:r>
              <a:rPr lang="en-US" sz="1400" dirty="0">
                <a:solidFill>
                  <a:schemeClr val="dk1"/>
                </a:solidFill>
              </a:rPr>
              <a:t> </a:t>
            </a:r>
            <a:r>
              <a:rPr lang="en-US" sz="1400" dirty="0" err="1">
                <a:solidFill>
                  <a:schemeClr val="dk1"/>
                </a:solidFill>
              </a:rPr>
              <a:t>d'une</a:t>
            </a:r>
            <a:r>
              <a:rPr lang="en-US" sz="1400" dirty="0">
                <a:solidFill>
                  <a:schemeClr val="dk1"/>
                </a:solidFill>
              </a:rPr>
              <a:t> application </a:t>
            </a:r>
            <a:r>
              <a:rPr lang="en-US" sz="1400" dirty="0" err="1">
                <a:solidFill>
                  <a:schemeClr val="dk1"/>
                </a:solidFill>
              </a:rPr>
              <a:t>classique</a:t>
            </a:r>
            <a:r>
              <a:rPr lang="en-US" sz="1400" dirty="0">
                <a:solidFill>
                  <a:schemeClr val="dk1"/>
                </a:solidFill>
              </a:rPr>
              <a:t> PLUS le </a:t>
            </a:r>
            <a:r>
              <a:rPr lang="en-US" sz="1400" dirty="0" err="1">
                <a:solidFill>
                  <a:schemeClr val="dk1"/>
                </a:solidFill>
              </a:rPr>
              <a:t>serveur</a:t>
            </a:r>
            <a:r>
              <a:rPr lang="en-US" sz="1400" dirty="0">
                <a:solidFill>
                  <a:schemeClr val="dk1"/>
                </a:solidFill>
              </a:rPr>
              <a:t> </a:t>
            </a:r>
            <a:r>
              <a:rPr lang="en-US" sz="1400" dirty="0" err="1">
                <a:solidFill>
                  <a:schemeClr val="dk1"/>
                </a:solidFill>
              </a:rPr>
              <a:t>d'application</a:t>
            </a:r>
            <a:endParaRPr sz="1400" dirty="0">
              <a:solidFill>
                <a:schemeClr val="dk1"/>
              </a:solidFill>
            </a:endParaRPr>
          </a:p>
          <a:p>
            <a:pPr marL="457200" lvl="0" indent="-317500" algn="l" rtl="0">
              <a:spcBef>
                <a:spcPts val="0"/>
              </a:spcBef>
              <a:spcAft>
                <a:spcPts val="0"/>
              </a:spcAft>
              <a:buClr>
                <a:schemeClr val="dk1"/>
              </a:buClr>
              <a:buSzPts val="1400"/>
              <a:buChar char="●"/>
            </a:pPr>
            <a:r>
              <a:rPr lang="en-US" sz="1400" b="1" dirty="0" err="1">
                <a:solidFill>
                  <a:schemeClr val="dk1"/>
                </a:solidFill>
              </a:rPr>
              <a:t>Réduction</a:t>
            </a:r>
            <a:r>
              <a:rPr lang="en-US" sz="1400" b="1" dirty="0">
                <a:solidFill>
                  <a:schemeClr val="dk1"/>
                </a:solidFill>
              </a:rPr>
              <a:t> de la </a:t>
            </a:r>
            <a:r>
              <a:rPr lang="en-US" sz="1400" b="1" dirty="0" err="1">
                <a:solidFill>
                  <a:schemeClr val="dk1"/>
                </a:solidFill>
              </a:rPr>
              <a:t>mémoire</a:t>
            </a:r>
            <a:r>
              <a:rPr lang="en-US" sz="1400" b="1" dirty="0">
                <a:solidFill>
                  <a:schemeClr val="dk1"/>
                </a:solidFill>
              </a:rPr>
              <a:t> </a:t>
            </a:r>
            <a:r>
              <a:rPr lang="en-US" sz="1400" b="1" dirty="0" err="1">
                <a:solidFill>
                  <a:schemeClr val="dk1"/>
                </a:solidFill>
              </a:rPr>
              <a:t>allouée</a:t>
            </a:r>
            <a:r>
              <a:rPr lang="en-US" sz="1400" dirty="0">
                <a:solidFill>
                  <a:schemeClr val="dk1"/>
                </a:solidFill>
              </a:rPr>
              <a:t> : </a:t>
            </a:r>
            <a:r>
              <a:rPr lang="en-US" sz="1400" dirty="0" err="1">
                <a:solidFill>
                  <a:schemeClr val="dk1"/>
                </a:solidFill>
              </a:rPr>
              <a:t>va</a:t>
            </a:r>
            <a:r>
              <a:rPr lang="en-US" sz="1400" dirty="0">
                <a:solidFill>
                  <a:schemeClr val="dk1"/>
                </a:solidFill>
              </a:rPr>
              <a:t> </a:t>
            </a:r>
            <a:r>
              <a:rPr lang="en-US" sz="1400" dirty="0" err="1">
                <a:solidFill>
                  <a:schemeClr val="dk1"/>
                </a:solidFill>
              </a:rPr>
              <a:t>dépendre</a:t>
            </a:r>
            <a:r>
              <a:rPr lang="en-US" sz="1400" dirty="0">
                <a:solidFill>
                  <a:schemeClr val="dk1"/>
                </a:solidFill>
              </a:rPr>
              <a:t> du </a:t>
            </a:r>
            <a:r>
              <a:rPr lang="en-US" sz="1400" dirty="0" err="1">
                <a:solidFill>
                  <a:schemeClr val="dk1"/>
                </a:solidFill>
              </a:rPr>
              <a:t>nombre</a:t>
            </a:r>
            <a:r>
              <a:rPr lang="en-US" sz="1400" dirty="0">
                <a:solidFill>
                  <a:schemeClr val="dk1"/>
                </a:solidFill>
              </a:rPr>
              <a:t> de classes qui </a:t>
            </a:r>
            <a:r>
              <a:rPr lang="en-US" sz="1400" dirty="0" err="1">
                <a:solidFill>
                  <a:schemeClr val="dk1"/>
                </a:solidFill>
              </a:rPr>
              <a:t>n'auront</a:t>
            </a:r>
            <a:r>
              <a:rPr lang="en-US" sz="1400" dirty="0">
                <a:solidFill>
                  <a:schemeClr val="dk1"/>
                </a:solidFill>
              </a:rPr>
              <a:t> plus </a:t>
            </a:r>
            <a:r>
              <a:rPr lang="en-US" sz="1400" dirty="0" err="1">
                <a:solidFill>
                  <a:schemeClr val="dk1"/>
                </a:solidFill>
              </a:rPr>
              <a:t>besoin</a:t>
            </a:r>
            <a:r>
              <a:rPr lang="en-US" sz="1400" dirty="0">
                <a:solidFill>
                  <a:schemeClr val="dk1"/>
                </a:solidFill>
              </a:rPr>
              <a:t> d'être </a:t>
            </a:r>
            <a:r>
              <a:rPr lang="en-US" sz="1400" dirty="0" err="1">
                <a:solidFill>
                  <a:schemeClr val="dk1"/>
                </a:solidFill>
              </a:rPr>
              <a:t>chargées</a:t>
            </a:r>
            <a:endParaRPr sz="1400" dirty="0">
              <a:solidFill>
                <a:schemeClr val="dk1"/>
              </a:solidFill>
            </a:endParaRPr>
          </a:p>
          <a:p>
            <a:pPr marL="457200" lvl="0" indent="-317500" algn="l" rtl="0">
              <a:spcBef>
                <a:spcPts val="0"/>
              </a:spcBef>
              <a:spcAft>
                <a:spcPts val="0"/>
              </a:spcAft>
              <a:buClr>
                <a:schemeClr val="dk1"/>
              </a:buClr>
              <a:buSzPts val="1400"/>
              <a:buChar char="●"/>
            </a:pPr>
            <a:r>
              <a:rPr lang="en-US" sz="1400" b="1" dirty="0" err="1">
                <a:solidFill>
                  <a:schemeClr val="dk1"/>
                </a:solidFill>
              </a:rPr>
              <a:t>Réduction</a:t>
            </a:r>
            <a:r>
              <a:rPr lang="en-US" sz="1400" b="1" dirty="0">
                <a:solidFill>
                  <a:schemeClr val="dk1"/>
                </a:solidFill>
              </a:rPr>
              <a:t> de la surface </a:t>
            </a:r>
            <a:r>
              <a:rPr lang="en-US" sz="1400" b="1" dirty="0" err="1">
                <a:solidFill>
                  <a:schemeClr val="dk1"/>
                </a:solidFill>
              </a:rPr>
              <a:t>d'attaque</a:t>
            </a:r>
            <a:r>
              <a:rPr lang="en-US" sz="1400" dirty="0">
                <a:solidFill>
                  <a:schemeClr val="dk1"/>
                </a:solidFill>
              </a:rPr>
              <a:t> : </a:t>
            </a:r>
            <a:r>
              <a:rPr lang="en-US" sz="1400" dirty="0" err="1">
                <a:solidFill>
                  <a:schemeClr val="dk1"/>
                </a:solidFill>
              </a:rPr>
              <a:t>moins</a:t>
            </a:r>
            <a:r>
              <a:rPr lang="en-US" sz="1400" dirty="0">
                <a:solidFill>
                  <a:schemeClr val="dk1"/>
                </a:solidFill>
              </a:rPr>
              <a:t> de ports </a:t>
            </a:r>
            <a:r>
              <a:rPr lang="en-US" sz="1400" dirty="0" err="1">
                <a:solidFill>
                  <a:schemeClr val="dk1"/>
                </a:solidFill>
              </a:rPr>
              <a:t>d'ouverts</a:t>
            </a:r>
            <a:r>
              <a:rPr lang="en-US" sz="1400" dirty="0">
                <a:solidFill>
                  <a:schemeClr val="dk1"/>
                </a:solidFill>
              </a:rPr>
              <a:t>, </a:t>
            </a:r>
            <a:r>
              <a:rPr lang="en-US" sz="1400" dirty="0" err="1">
                <a:solidFill>
                  <a:schemeClr val="dk1"/>
                </a:solidFill>
              </a:rPr>
              <a:t>moins</a:t>
            </a:r>
            <a:r>
              <a:rPr lang="en-US" sz="1400" dirty="0">
                <a:solidFill>
                  <a:schemeClr val="dk1"/>
                </a:solidFill>
              </a:rPr>
              <a:t> de services qui </a:t>
            </a:r>
            <a:r>
              <a:rPr lang="en-US" sz="1400" dirty="0" err="1">
                <a:solidFill>
                  <a:schemeClr val="dk1"/>
                </a:solidFill>
              </a:rPr>
              <a:t>tournent</a:t>
            </a:r>
            <a:endParaRPr sz="1400" dirty="0">
              <a:solidFill>
                <a:schemeClr val="dk1"/>
              </a:solidFill>
            </a:endParaRPr>
          </a:p>
          <a:p>
            <a:pPr marL="457200" lvl="0" indent="-317500" algn="l" rtl="0">
              <a:spcBef>
                <a:spcPts val="0"/>
              </a:spcBef>
              <a:spcAft>
                <a:spcPts val="0"/>
              </a:spcAft>
              <a:buClr>
                <a:schemeClr val="dk1"/>
              </a:buClr>
              <a:buSzPts val="1400"/>
              <a:buChar char="●"/>
            </a:pPr>
            <a:r>
              <a:rPr lang="en-US" sz="1400" b="1" dirty="0" err="1">
                <a:solidFill>
                  <a:schemeClr val="dk1"/>
                </a:solidFill>
              </a:rPr>
              <a:t>Meilleure</a:t>
            </a:r>
            <a:r>
              <a:rPr lang="en-US" sz="1400" b="1" dirty="0">
                <a:solidFill>
                  <a:schemeClr val="dk1"/>
                </a:solidFill>
              </a:rPr>
              <a:t> </a:t>
            </a:r>
            <a:r>
              <a:rPr lang="en-US" sz="1400" b="1" dirty="0" err="1">
                <a:solidFill>
                  <a:schemeClr val="dk1"/>
                </a:solidFill>
              </a:rPr>
              <a:t>séparation</a:t>
            </a:r>
            <a:r>
              <a:rPr lang="en-US" sz="1400" b="1" dirty="0">
                <a:solidFill>
                  <a:schemeClr val="dk1"/>
                </a:solidFill>
              </a:rPr>
              <a:t> entre les applications</a:t>
            </a:r>
            <a:r>
              <a:rPr lang="en-US" sz="1400" dirty="0">
                <a:solidFill>
                  <a:schemeClr val="dk1"/>
                </a:solidFill>
              </a:rPr>
              <a:t> : </a:t>
            </a:r>
            <a:r>
              <a:rPr lang="en-US" sz="1400" dirty="0" err="1">
                <a:solidFill>
                  <a:schemeClr val="dk1"/>
                </a:solidFill>
              </a:rPr>
              <a:t>comparé</a:t>
            </a:r>
            <a:r>
              <a:rPr lang="en-US" sz="1400" dirty="0">
                <a:solidFill>
                  <a:schemeClr val="dk1"/>
                </a:solidFill>
              </a:rPr>
              <a:t> à un </a:t>
            </a:r>
            <a:r>
              <a:rPr lang="en-US" sz="1400" dirty="0" err="1">
                <a:solidFill>
                  <a:schemeClr val="dk1"/>
                </a:solidFill>
              </a:rPr>
              <a:t>serveur</a:t>
            </a:r>
            <a:r>
              <a:rPr lang="en-US" sz="1400" dirty="0">
                <a:solidFill>
                  <a:schemeClr val="dk1"/>
                </a:solidFill>
              </a:rPr>
              <a:t> </a:t>
            </a:r>
            <a:r>
              <a:rPr lang="en-US" sz="1400" dirty="0" err="1">
                <a:solidFill>
                  <a:schemeClr val="dk1"/>
                </a:solidFill>
              </a:rPr>
              <a:t>d'app</a:t>
            </a:r>
            <a:r>
              <a:rPr lang="en-US" sz="1400" dirty="0">
                <a:solidFill>
                  <a:schemeClr val="dk1"/>
                </a:solidFill>
              </a:rPr>
              <a:t> dans </a:t>
            </a:r>
            <a:r>
              <a:rPr lang="en-US" sz="1400" dirty="0" err="1">
                <a:solidFill>
                  <a:schemeClr val="dk1"/>
                </a:solidFill>
              </a:rPr>
              <a:t>lequel</a:t>
            </a:r>
            <a:r>
              <a:rPr lang="en-US" sz="1400" dirty="0">
                <a:solidFill>
                  <a:schemeClr val="dk1"/>
                </a:solidFill>
              </a:rPr>
              <a:t> on </a:t>
            </a:r>
            <a:r>
              <a:rPr lang="en-US" sz="1400" dirty="0" err="1">
                <a:solidFill>
                  <a:schemeClr val="dk1"/>
                </a:solidFill>
              </a:rPr>
              <a:t>avait</a:t>
            </a:r>
            <a:r>
              <a:rPr lang="en-US" sz="1400" dirty="0">
                <a:solidFill>
                  <a:schemeClr val="dk1"/>
                </a:solidFill>
              </a:rPr>
              <a:t> </a:t>
            </a:r>
            <a:r>
              <a:rPr lang="en-US" sz="1400" dirty="0" err="1">
                <a:solidFill>
                  <a:schemeClr val="dk1"/>
                </a:solidFill>
              </a:rPr>
              <a:t>généralement</a:t>
            </a:r>
            <a:r>
              <a:rPr lang="en-US" sz="1400" dirty="0">
                <a:solidFill>
                  <a:schemeClr val="dk1"/>
                </a:solidFill>
              </a:rPr>
              <a:t> </a:t>
            </a:r>
            <a:r>
              <a:rPr lang="en-US" sz="1400" dirty="0" err="1">
                <a:solidFill>
                  <a:schemeClr val="dk1"/>
                </a:solidFill>
              </a:rPr>
              <a:t>plusieurs</a:t>
            </a:r>
            <a:r>
              <a:rPr lang="en-US" sz="1400" dirty="0">
                <a:solidFill>
                  <a:schemeClr val="dk1"/>
                </a:solidFill>
              </a:rPr>
              <a:t> applications de </a:t>
            </a:r>
            <a:r>
              <a:rPr lang="en-US" sz="1400" dirty="0" err="1">
                <a:solidFill>
                  <a:schemeClr val="dk1"/>
                </a:solidFill>
              </a:rPr>
              <a:t>déployées</a:t>
            </a:r>
            <a:endParaRPr sz="1400" dirty="0">
              <a:solidFill>
                <a:schemeClr val="dk1"/>
              </a:solidFill>
            </a:endParaRPr>
          </a:p>
          <a:p>
            <a:pPr marL="457200" lvl="0" indent="-317500" algn="l" rtl="0">
              <a:spcBef>
                <a:spcPts val="0"/>
              </a:spcBef>
              <a:spcAft>
                <a:spcPts val="0"/>
              </a:spcAft>
              <a:buClr>
                <a:schemeClr val="dk1"/>
              </a:buClr>
              <a:buSzPts val="1400"/>
              <a:buChar char="●"/>
            </a:pPr>
            <a:r>
              <a:rPr lang="en-US" sz="1400" b="1" dirty="0">
                <a:solidFill>
                  <a:schemeClr val="dk1"/>
                </a:solidFill>
              </a:rPr>
              <a:t>Mises à jour </a:t>
            </a:r>
            <a:r>
              <a:rPr lang="en-US" sz="1400" b="1" dirty="0" err="1">
                <a:solidFill>
                  <a:schemeClr val="dk1"/>
                </a:solidFill>
              </a:rPr>
              <a:t>simplifiées</a:t>
            </a:r>
            <a:r>
              <a:rPr lang="en-US" sz="1400" dirty="0">
                <a:solidFill>
                  <a:schemeClr val="dk1"/>
                </a:solidFill>
              </a:rPr>
              <a:t> : la mise à jour ne </a:t>
            </a:r>
            <a:r>
              <a:rPr lang="en-US" sz="1400" dirty="0" err="1">
                <a:solidFill>
                  <a:schemeClr val="dk1"/>
                </a:solidFill>
              </a:rPr>
              <a:t>concerne</a:t>
            </a:r>
            <a:r>
              <a:rPr lang="en-US" sz="1400" dirty="0">
                <a:solidFill>
                  <a:schemeClr val="dk1"/>
                </a:solidFill>
              </a:rPr>
              <a:t> plus QU'UNE application</a:t>
            </a:r>
            <a:endParaRPr sz="1400" dirty="0">
              <a:solidFill>
                <a:schemeClr val="dk1"/>
              </a:solidFill>
            </a:endParaRPr>
          </a:p>
          <a:p>
            <a:pPr marL="0" lvl="0" indent="0" algn="l" rtl="0">
              <a:spcBef>
                <a:spcPts val="0"/>
              </a:spcBef>
              <a:spcAft>
                <a:spcPts val="0"/>
              </a:spcAft>
              <a:buNone/>
            </a:pPr>
            <a:endParaRPr sz="1400" dirty="0">
              <a:solidFill>
                <a:schemeClr val="dk1"/>
              </a:solidFill>
            </a:endParaRPr>
          </a:p>
          <a:p>
            <a:pPr marL="0" lvl="0" indent="0" algn="l" rtl="0">
              <a:spcBef>
                <a:spcPts val="0"/>
              </a:spcBef>
              <a:spcAft>
                <a:spcPts val="0"/>
              </a:spcAft>
              <a:buClr>
                <a:schemeClr val="dk1"/>
              </a:buClr>
              <a:buSzPts val="1100"/>
              <a:buFont typeface="Arial"/>
              <a:buNone/>
            </a:pPr>
            <a:r>
              <a:rPr lang="en-US" sz="1400" dirty="0">
                <a:solidFill>
                  <a:schemeClr val="dk1"/>
                </a:solidFill>
              </a:rPr>
              <a:t>→ </a:t>
            </a:r>
            <a:r>
              <a:rPr lang="en-US" sz="1400" dirty="0" err="1">
                <a:solidFill>
                  <a:schemeClr val="dk1"/>
                </a:solidFill>
              </a:rPr>
              <a:t>Mais</a:t>
            </a:r>
            <a:r>
              <a:rPr lang="en-US" sz="1400" dirty="0">
                <a:solidFill>
                  <a:schemeClr val="dk1"/>
                </a:solidFill>
              </a:rPr>
              <a:t> </a:t>
            </a:r>
            <a:r>
              <a:rPr lang="en-US" sz="1400" dirty="0" err="1">
                <a:solidFill>
                  <a:schemeClr val="dk1"/>
                </a:solidFill>
              </a:rPr>
              <a:t>pourquoi</a:t>
            </a:r>
            <a:r>
              <a:rPr lang="en-US" sz="1400" dirty="0">
                <a:solidFill>
                  <a:schemeClr val="dk1"/>
                </a:solidFill>
              </a:rPr>
              <a:t> on </a:t>
            </a:r>
            <a:r>
              <a:rPr lang="en-US" sz="1400" dirty="0" err="1">
                <a:solidFill>
                  <a:schemeClr val="dk1"/>
                </a:solidFill>
              </a:rPr>
              <a:t>n'a</a:t>
            </a:r>
            <a:r>
              <a:rPr lang="en-US" sz="1400" dirty="0">
                <a:solidFill>
                  <a:schemeClr val="dk1"/>
                </a:solidFill>
              </a:rPr>
              <a:t> pas fait </a:t>
            </a:r>
            <a:r>
              <a:rPr lang="en-US" sz="1400" dirty="0" err="1">
                <a:solidFill>
                  <a:schemeClr val="dk1"/>
                </a:solidFill>
              </a:rPr>
              <a:t>ça</a:t>
            </a:r>
            <a:r>
              <a:rPr lang="en-US" sz="1400" dirty="0">
                <a:solidFill>
                  <a:schemeClr val="dk1"/>
                </a:solidFill>
              </a:rPr>
              <a:t> </a:t>
            </a:r>
            <a:r>
              <a:rPr lang="en-US" sz="1400" dirty="0" err="1">
                <a:solidFill>
                  <a:schemeClr val="dk1"/>
                </a:solidFill>
              </a:rPr>
              <a:t>avant</a:t>
            </a:r>
            <a:r>
              <a:rPr lang="en-US" sz="1400" dirty="0">
                <a:solidFill>
                  <a:schemeClr val="dk1"/>
                </a:solidFill>
              </a:rPr>
              <a:t> ?! </a:t>
            </a:r>
            <a:r>
              <a:rPr lang="en-US" sz="1400" b="1" dirty="0">
                <a:solidFill>
                  <a:schemeClr val="dk1"/>
                </a:solidFill>
              </a:rPr>
              <a:t>le </a:t>
            </a:r>
            <a:r>
              <a:rPr lang="en-US" sz="1400" b="1" dirty="0" err="1">
                <a:solidFill>
                  <a:schemeClr val="dk1"/>
                </a:solidFill>
              </a:rPr>
              <a:t>coût</a:t>
            </a:r>
            <a:r>
              <a:rPr lang="en-US" sz="1400" b="1" dirty="0">
                <a:solidFill>
                  <a:schemeClr val="dk1"/>
                </a:solidFill>
              </a:rPr>
              <a:t> du matériel autrefois</a:t>
            </a:r>
            <a:r>
              <a:rPr lang="en-US" sz="1400" dirty="0">
                <a:solidFill>
                  <a:schemeClr val="dk1"/>
                </a:solidFill>
              </a:rPr>
              <a:t> (la machine)</a:t>
            </a:r>
            <a:endParaRPr sz="1400" dirty="0">
              <a:solidFill>
                <a:schemeClr val="dk1"/>
              </a:solidFill>
            </a:endParaRPr>
          </a:p>
          <a:p>
            <a:pPr marL="0" lvl="0" indent="0" algn="l" rtl="0">
              <a:spcBef>
                <a:spcPts val="0"/>
              </a:spcBef>
              <a:spcAft>
                <a:spcPts val="0"/>
              </a:spcAft>
              <a:buClr>
                <a:schemeClr val="dk1"/>
              </a:buClr>
              <a:buSzPts val="1100"/>
              <a:buFont typeface="Arial"/>
              <a:buNone/>
            </a:pPr>
            <a:r>
              <a:rPr lang="en-US" sz="1400" dirty="0">
                <a:solidFill>
                  <a:schemeClr val="dk1"/>
                </a:solidFill>
              </a:rPr>
              <a:t>De </a:t>
            </a:r>
            <a:r>
              <a:rPr lang="en-US" sz="1400" dirty="0" err="1">
                <a:solidFill>
                  <a:schemeClr val="dk1"/>
                </a:solidFill>
              </a:rPr>
              <a:t>nos</a:t>
            </a:r>
            <a:r>
              <a:rPr lang="en-US" sz="1400" dirty="0">
                <a:solidFill>
                  <a:schemeClr val="dk1"/>
                </a:solidFill>
              </a:rPr>
              <a:t> </a:t>
            </a:r>
            <a:r>
              <a:rPr lang="en-US" sz="1400" dirty="0" err="1">
                <a:solidFill>
                  <a:schemeClr val="dk1"/>
                </a:solidFill>
              </a:rPr>
              <a:t>jours</a:t>
            </a:r>
            <a:r>
              <a:rPr lang="en-US" sz="1400" dirty="0">
                <a:solidFill>
                  <a:schemeClr val="dk1"/>
                </a:solidFill>
              </a:rPr>
              <a:t>, avec </a:t>
            </a:r>
            <a:r>
              <a:rPr lang="en-US" sz="1400" b="1" dirty="0" err="1">
                <a:solidFill>
                  <a:schemeClr val="dk1"/>
                </a:solidFill>
              </a:rPr>
              <a:t>l’avènement</a:t>
            </a:r>
            <a:r>
              <a:rPr lang="en-US" sz="1400" b="1" dirty="0">
                <a:solidFill>
                  <a:schemeClr val="dk1"/>
                </a:solidFill>
              </a:rPr>
              <a:t> des VM et des containers</a:t>
            </a:r>
            <a:r>
              <a:rPr lang="en-US" sz="1400" dirty="0">
                <a:solidFill>
                  <a:schemeClr val="dk1"/>
                </a:solidFill>
              </a:rPr>
              <a:t>, le </a:t>
            </a:r>
            <a:r>
              <a:rPr lang="en-US" sz="1400" dirty="0" err="1">
                <a:solidFill>
                  <a:schemeClr val="dk1"/>
                </a:solidFill>
              </a:rPr>
              <a:t>constat</a:t>
            </a:r>
            <a:r>
              <a:rPr lang="en-US" sz="1400" dirty="0">
                <a:solidFill>
                  <a:schemeClr val="dk1"/>
                </a:solidFill>
              </a:rPr>
              <a:t> </a:t>
            </a:r>
            <a:r>
              <a:rPr lang="en-US" sz="1400" dirty="0" err="1">
                <a:solidFill>
                  <a:schemeClr val="dk1"/>
                </a:solidFill>
              </a:rPr>
              <a:t>n'est</a:t>
            </a:r>
            <a:r>
              <a:rPr lang="en-US" sz="1400" dirty="0">
                <a:solidFill>
                  <a:schemeClr val="dk1"/>
                </a:solidFill>
              </a:rPr>
              <a:t> plus le </a:t>
            </a:r>
            <a:r>
              <a:rPr lang="en-US" sz="1400" dirty="0" err="1">
                <a:solidFill>
                  <a:schemeClr val="dk1"/>
                </a:solidFill>
              </a:rPr>
              <a:t>même</a:t>
            </a:r>
            <a:endParaRPr sz="1400" dirty="0">
              <a:solidFill>
                <a:schemeClr val="dk1"/>
              </a:solidFill>
            </a:endParaRPr>
          </a:p>
          <a:p>
            <a:pPr marL="0" lvl="0" indent="0" algn="l" rtl="0">
              <a:spcBef>
                <a:spcPts val="0"/>
              </a:spcBef>
              <a:spcAft>
                <a:spcPts val="0"/>
              </a:spcAft>
              <a:buNone/>
            </a:pPr>
            <a:endParaRPr sz="1400" dirty="0">
              <a:solidFill>
                <a:schemeClr val="dk1"/>
              </a:solidFill>
            </a:endParaRPr>
          </a:p>
        </p:txBody>
      </p:sp>
      <p:sp>
        <p:nvSpPr>
          <p:cNvPr id="632" name="Google Shape;632;g5656b515f7_1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5656b515f7_1_14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dirty="0" err="1">
                <a:solidFill>
                  <a:schemeClr val="dk1"/>
                </a:solidFill>
              </a:rPr>
              <a:t>Création</a:t>
            </a:r>
            <a:r>
              <a:rPr lang="en-US" sz="1400" dirty="0">
                <a:solidFill>
                  <a:schemeClr val="dk1"/>
                </a:solidFill>
              </a:rPr>
              <a:t> de Eclipse </a:t>
            </a:r>
            <a:r>
              <a:rPr lang="en-US" sz="1400" dirty="0" err="1">
                <a:solidFill>
                  <a:schemeClr val="dk1"/>
                </a:solidFill>
              </a:rPr>
              <a:t>MicroProfile</a:t>
            </a:r>
            <a:r>
              <a:rPr lang="en-US" sz="1400" dirty="0">
                <a:solidFill>
                  <a:schemeClr val="dk1"/>
                </a:solidFill>
              </a:rPr>
              <a:t> </a:t>
            </a:r>
            <a:r>
              <a:rPr lang="en-US" sz="1400" dirty="0" err="1">
                <a:solidFill>
                  <a:schemeClr val="dk1"/>
                </a:solidFill>
              </a:rPr>
              <a:t>en</a:t>
            </a:r>
            <a:r>
              <a:rPr lang="en-US" sz="1400" dirty="0">
                <a:solidFill>
                  <a:schemeClr val="dk1"/>
                </a:solidFill>
              </a:rPr>
              <a:t> </a:t>
            </a:r>
            <a:r>
              <a:rPr lang="en-US" sz="1400" b="1" dirty="0" err="1">
                <a:solidFill>
                  <a:schemeClr val="dk1"/>
                </a:solidFill>
              </a:rPr>
              <a:t>septembre</a:t>
            </a:r>
            <a:r>
              <a:rPr lang="en-US" sz="1400" b="1" dirty="0">
                <a:solidFill>
                  <a:schemeClr val="dk1"/>
                </a:solidFill>
              </a:rPr>
              <a:t> 2016</a:t>
            </a:r>
            <a:r>
              <a:rPr lang="en-US" sz="1400" dirty="0">
                <a:solidFill>
                  <a:schemeClr val="dk1"/>
                </a:solidFill>
              </a:rPr>
              <a:t> (</a:t>
            </a:r>
            <a:r>
              <a:rPr lang="en-US" sz="1400" dirty="0" err="1">
                <a:solidFill>
                  <a:schemeClr val="dk1"/>
                </a:solidFill>
              </a:rPr>
              <a:t>MicroProfile</a:t>
            </a:r>
            <a:r>
              <a:rPr lang="en-US" sz="1400" dirty="0">
                <a:solidFill>
                  <a:schemeClr val="dk1"/>
                </a:solidFill>
              </a:rPr>
              <a:t> 1.0)</a:t>
            </a:r>
            <a:endParaRPr sz="1400" dirty="0">
              <a:solidFill>
                <a:schemeClr val="dk1"/>
              </a:solidFill>
            </a:endParaRPr>
          </a:p>
          <a:p>
            <a:pPr marL="0" lvl="0" indent="0" algn="l" rtl="0">
              <a:spcBef>
                <a:spcPts val="0"/>
              </a:spcBef>
              <a:spcAft>
                <a:spcPts val="0"/>
              </a:spcAft>
              <a:buNone/>
            </a:pPr>
            <a:r>
              <a:rPr lang="en-US" sz="1400" dirty="0">
                <a:solidFill>
                  <a:schemeClr val="dk1"/>
                </a:solidFill>
              </a:rPr>
              <a:t>→ </a:t>
            </a:r>
            <a:r>
              <a:rPr lang="en-US" sz="1400" dirty="0" err="1">
                <a:solidFill>
                  <a:schemeClr val="dk1"/>
                </a:solidFill>
              </a:rPr>
              <a:t>MicroProfile</a:t>
            </a:r>
            <a:r>
              <a:rPr lang="en-US" sz="1400" dirty="0">
                <a:solidFill>
                  <a:schemeClr val="dk1"/>
                </a:solidFill>
              </a:rPr>
              <a:t> 2.2 </a:t>
            </a:r>
            <a:r>
              <a:rPr lang="en-US" sz="1400" dirty="0" err="1">
                <a:solidFill>
                  <a:schemeClr val="dk1"/>
                </a:solidFill>
              </a:rPr>
              <a:t>vient</a:t>
            </a:r>
            <a:r>
              <a:rPr lang="en-US" sz="1400" dirty="0">
                <a:solidFill>
                  <a:schemeClr val="dk1"/>
                </a:solidFill>
              </a:rPr>
              <a:t> de </a:t>
            </a:r>
            <a:r>
              <a:rPr lang="en-US" sz="1400" dirty="0" err="1">
                <a:solidFill>
                  <a:schemeClr val="dk1"/>
                </a:solidFill>
              </a:rPr>
              <a:t>sortir</a:t>
            </a:r>
            <a:r>
              <a:rPr lang="en-US" sz="1400" dirty="0">
                <a:solidFill>
                  <a:schemeClr val="dk1"/>
                </a:solidFill>
              </a:rPr>
              <a:t> (2019/02)</a:t>
            </a:r>
            <a:endParaRPr sz="1400" dirty="0">
              <a:solidFill>
                <a:schemeClr val="dk1"/>
              </a:solidFill>
            </a:endParaRPr>
          </a:p>
          <a:p>
            <a:pPr marL="0" lvl="0" indent="0" algn="l" rtl="0">
              <a:spcBef>
                <a:spcPts val="0"/>
              </a:spcBef>
              <a:spcAft>
                <a:spcPts val="0"/>
              </a:spcAft>
              <a:buNone/>
            </a:pPr>
            <a:endParaRPr sz="1400" dirty="0">
              <a:solidFill>
                <a:schemeClr val="dk1"/>
              </a:solidFill>
            </a:endParaRPr>
          </a:p>
          <a:p>
            <a:pPr marL="0" lvl="0" indent="0" algn="l" rtl="0">
              <a:spcBef>
                <a:spcPts val="0"/>
              </a:spcBef>
              <a:spcAft>
                <a:spcPts val="0"/>
              </a:spcAft>
              <a:buNone/>
            </a:pPr>
            <a:r>
              <a:rPr lang="en-US" sz="1400" dirty="0" err="1">
                <a:solidFill>
                  <a:schemeClr val="dk1"/>
                </a:solidFill>
              </a:rPr>
              <a:t>S’appuyait</a:t>
            </a:r>
            <a:r>
              <a:rPr lang="en-US" sz="1400" dirty="0">
                <a:solidFill>
                  <a:schemeClr val="dk1"/>
                </a:solidFill>
              </a:rPr>
              <a:t> à la base sur des </a:t>
            </a:r>
            <a:r>
              <a:rPr lang="en-US" sz="1400" dirty="0" err="1">
                <a:solidFill>
                  <a:schemeClr val="dk1"/>
                </a:solidFill>
              </a:rPr>
              <a:t>spécifications</a:t>
            </a:r>
            <a:r>
              <a:rPr lang="en-US" sz="1400" dirty="0">
                <a:solidFill>
                  <a:schemeClr val="dk1"/>
                </a:solidFill>
              </a:rPr>
              <a:t> </a:t>
            </a:r>
            <a:r>
              <a:rPr lang="en-US" sz="1400" b="1" dirty="0" err="1">
                <a:solidFill>
                  <a:schemeClr val="dk1"/>
                </a:solidFill>
              </a:rPr>
              <a:t>venant</a:t>
            </a:r>
            <a:r>
              <a:rPr lang="en-US" sz="1400" b="1" dirty="0">
                <a:solidFill>
                  <a:schemeClr val="dk1"/>
                </a:solidFill>
              </a:rPr>
              <a:t> de JEE 7</a:t>
            </a:r>
            <a:r>
              <a:rPr lang="en-US" sz="1400" dirty="0">
                <a:solidFill>
                  <a:schemeClr val="dk1"/>
                </a:solidFill>
              </a:rPr>
              <a:t>, dans les </a:t>
            </a:r>
            <a:r>
              <a:rPr lang="en-US" sz="1400" dirty="0" err="1">
                <a:solidFill>
                  <a:schemeClr val="dk1"/>
                </a:solidFill>
              </a:rPr>
              <a:t>dernières</a:t>
            </a:r>
            <a:r>
              <a:rPr lang="en-US" sz="1400" dirty="0">
                <a:solidFill>
                  <a:schemeClr val="dk1"/>
                </a:solidFill>
              </a:rPr>
              <a:t> versions de Java EE 8 (Jakarta EE)</a:t>
            </a:r>
            <a:endParaRPr sz="1400" dirty="0">
              <a:solidFill>
                <a:schemeClr val="dk1"/>
              </a:solidFill>
            </a:endParaRPr>
          </a:p>
          <a:p>
            <a:pPr marL="0" lvl="0" indent="0" algn="l" rtl="0">
              <a:spcBef>
                <a:spcPts val="0"/>
              </a:spcBef>
              <a:spcAft>
                <a:spcPts val="0"/>
              </a:spcAft>
              <a:buNone/>
            </a:pPr>
            <a:endParaRPr sz="1400" dirty="0">
              <a:solidFill>
                <a:schemeClr val="dk1"/>
              </a:solidFill>
            </a:endParaRPr>
          </a:p>
          <a:p>
            <a:pPr marL="0" lvl="0" indent="0" algn="l" rtl="0">
              <a:spcBef>
                <a:spcPts val="0"/>
              </a:spcBef>
              <a:spcAft>
                <a:spcPts val="0"/>
              </a:spcAft>
              <a:buNone/>
            </a:pPr>
            <a:r>
              <a:rPr lang="en-US" sz="1400" dirty="0">
                <a:solidFill>
                  <a:schemeClr val="dk1"/>
                </a:solidFill>
              </a:rPr>
              <a:t>La motivation derrière la </a:t>
            </a:r>
            <a:r>
              <a:rPr lang="en-US" sz="1400" dirty="0" err="1">
                <a:solidFill>
                  <a:schemeClr val="dk1"/>
                </a:solidFill>
              </a:rPr>
              <a:t>création</a:t>
            </a:r>
            <a:r>
              <a:rPr lang="en-US" sz="1400" dirty="0">
                <a:solidFill>
                  <a:schemeClr val="dk1"/>
                </a:solidFill>
              </a:rPr>
              <a:t> de </a:t>
            </a:r>
            <a:r>
              <a:rPr lang="en-US" sz="1400" dirty="0" err="1">
                <a:solidFill>
                  <a:schemeClr val="dk1"/>
                </a:solidFill>
              </a:rPr>
              <a:t>MicroProfile</a:t>
            </a:r>
            <a:r>
              <a:rPr lang="en-US" sz="1400" dirty="0">
                <a:solidFill>
                  <a:schemeClr val="dk1"/>
                </a:solidFill>
              </a:rPr>
              <a:t> </a:t>
            </a:r>
            <a:r>
              <a:rPr lang="en-US" sz="1400" dirty="0" err="1">
                <a:solidFill>
                  <a:schemeClr val="dk1"/>
                </a:solidFill>
              </a:rPr>
              <a:t>était</a:t>
            </a:r>
            <a:r>
              <a:rPr lang="en-US" sz="1400" dirty="0">
                <a:solidFill>
                  <a:schemeClr val="dk1"/>
                </a:solidFill>
              </a:rPr>
              <a:t> </a:t>
            </a:r>
            <a:r>
              <a:rPr lang="en-US" sz="1400" dirty="0" err="1">
                <a:solidFill>
                  <a:schemeClr val="dk1"/>
                </a:solidFill>
              </a:rPr>
              <a:t>l’impression</a:t>
            </a:r>
            <a:r>
              <a:rPr lang="en-US" sz="1400" dirty="0">
                <a:solidFill>
                  <a:schemeClr val="dk1"/>
                </a:solidFill>
              </a:rPr>
              <a:t> de </a:t>
            </a:r>
            <a:r>
              <a:rPr lang="en-US" sz="1400" dirty="0" err="1">
                <a:solidFill>
                  <a:schemeClr val="dk1"/>
                </a:solidFill>
              </a:rPr>
              <a:t>plusieurs</a:t>
            </a:r>
            <a:r>
              <a:rPr lang="en-US" sz="1400" dirty="0">
                <a:solidFill>
                  <a:schemeClr val="dk1"/>
                </a:solidFill>
              </a:rPr>
              <a:t> vendors que </a:t>
            </a:r>
            <a:r>
              <a:rPr lang="en-US" sz="1400" dirty="0" err="1">
                <a:solidFill>
                  <a:schemeClr val="dk1"/>
                </a:solidFill>
              </a:rPr>
              <a:t>l’acteur</a:t>
            </a:r>
            <a:r>
              <a:rPr lang="en-US" sz="1400" dirty="0">
                <a:solidFill>
                  <a:schemeClr val="dk1"/>
                </a:solidFill>
              </a:rPr>
              <a:t> </a:t>
            </a:r>
            <a:r>
              <a:rPr lang="en-US" sz="1400" dirty="0" err="1">
                <a:solidFill>
                  <a:schemeClr val="dk1"/>
                </a:solidFill>
              </a:rPr>
              <a:t>historique</a:t>
            </a:r>
            <a:r>
              <a:rPr lang="en-US" sz="1400" dirty="0">
                <a:solidFill>
                  <a:schemeClr val="dk1"/>
                </a:solidFill>
              </a:rPr>
              <a:t> (Oracle) </a:t>
            </a:r>
            <a:r>
              <a:rPr lang="en-US" sz="1400" dirty="0" err="1">
                <a:solidFill>
                  <a:schemeClr val="dk1"/>
                </a:solidFill>
              </a:rPr>
              <a:t>avait</a:t>
            </a:r>
            <a:r>
              <a:rPr lang="en-US" sz="1400" dirty="0">
                <a:solidFill>
                  <a:schemeClr val="dk1"/>
                </a:solidFill>
              </a:rPr>
              <a:t> du mal à se </a:t>
            </a:r>
            <a:r>
              <a:rPr lang="en-US" sz="1400" dirty="0" err="1">
                <a:solidFill>
                  <a:schemeClr val="dk1"/>
                </a:solidFill>
              </a:rPr>
              <a:t>motiver</a:t>
            </a:r>
            <a:r>
              <a:rPr lang="en-US" sz="1400" dirty="0">
                <a:solidFill>
                  <a:schemeClr val="dk1"/>
                </a:solidFill>
              </a:rPr>
              <a:t> pour faire </a:t>
            </a:r>
            <a:r>
              <a:rPr lang="en-US" sz="1400" dirty="0" err="1">
                <a:solidFill>
                  <a:schemeClr val="dk1"/>
                </a:solidFill>
              </a:rPr>
              <a:t>évoluer</a:t>
            </a:r>
            <a:r>
              <a:rPr lang="en-US" sz="1400" dirty="0">
                <a:solidFill>
                  <a:schemeClr val="dk1"/>
                </a:solidFill>
              </a:rPr>
              <a:t> la </a:t>
            </a:r>
            <a:r>
              <a:rPr lang="en-US" sz="1400" dirty="0" err="1">
                <a:solidFill>
                  <a:schemeClr val="dk1"/>
                </a:solidFill>
              </a:rPr>
              <a:t>plateforme</a:t>
            </a:r>
            <a:r>
              <a:rPr lang="en-US" sz="1400" dirty="0">
                <a:solidFill>
                  <a:schemeClr val="dk1"/>
                </a:solidFill>
              </a:rPr>
              <a:t>.</a:t>
            </a:r>
            <a:endParaRPr sz="1400" dirty="0">
              <a:solidFill>
                <a:schemeClr val="dk1"/>
              </a:solidFill>
            </a:endParaRPr>
          </a:p>
          <a:p>
            <a:pPr marL="0" lvl="0" indent="0" algn="l" rtl="0">
              <a:spcBef>
                <a:spcPts val="0"/>
              </a:spcBef>
              <a:spcAft>
                <a:spcPts val="0"/>
              </a:spcAft>
              <a:buClr>
                <a:schemeClr val="dk1"/>
              </a:buClr>
              <a:buSzPts val="1100"/>
              <a:buFont typeface="Arial"/>
              <a:buNone/>
            </a:pPr>
            <a:r>
              <a:rPr lang="en-US" sz="1400" dirty="0" err="1">
                <a:solidFill>
                  <a:schemeClr val="dk1"/>
                </a:solidFill>
              </a:rPr>
              <a:t>MicroProfile</a:t>
            </a:r>
            <a:r>
              <a:rPr lang="en-US" sz="1400" dirty="0">
                <a:solidFill>
                  <a:schemeClr val="dk1"/>
                </a:solidFill>
              </a:rPr>
              <a:t> </a:t>
            </a:r>
            <a:r>
              <a:rPr lang="en-US" sz="1400" dirty="0" err="1">
                <a:solidFill>
                  <a:schemeClr val="dk1"/>
                </a:solidFill>
              </a:rPr>
              <a:t>était</a:t>
            </a:r>
            <a:r>
              <a:rPr lang="en-US" sz="1400" dirty="0">
                <a:solidFill>
                  <a:schemeClr val="dk1"/>
                </a:solidFill>
              </a:rPr>
              <a:t> </a:t>
            </a:r>
            <a:r>
              <a:rPr lang="en-US" sz="1400" dirty="0" err="1">
                <a:solidFill>
                  <a:schemeClr val="dk1"/>
                </a:solidFill>
              </a:rPr>
              <a:t>là</a:t>
            </a:r>
            <a:r>
              <a:rPr lang="en-US" sz="1400" dirty="0">
                <a:solidFill>
                  <a:schemeClr val="dk1"/>
                </a:solidFill>
              </a:rPr>
              <a:t> pour </a:t>
            </a:r>
            <a:r>
              <a:rPr lang="en-US" sz="1400" b="1" dirty="0" err="1">
                <a:solidFill>
                  <a:schemeClr val="dk1"/>
                </a:solidFill>
              </a:rPr>
              <a:t>redonner</a:t>
            </a:r>
            <a:r>
              <a:rPr lang="en-US" sz="1400" b="1" dirty="0">
                <a:solidFill>
                  <a:schemeClr val="dk1"/>
                </a:solidFill>
              </a:rPr>
              <a:t> </a:t>
            </a:r>
            <a:r>
              <a:rPr lang="en-US" sz="1400" b="1" dirty="0" err="1">
                <a:solidFill>
                  <a:schemeClr val="dk1"/>
                </a:solidFill>
              </a:rPr>
              <a:t>une</a:t>
            </a:r>
            <a:r>
              <a:rPr lang="en-US" sz="1400" b="1" dirty="0">
                <a:solidFill>
                  <a:schemeClr val="dk1"/>
                </a:solidFill>
              </a:rPr>
              <a:t> </a:t>
            </a:r>
            <a:r>
              <a:rPr lang="en-US" sz="1400" b="1" dirty="0" err="1">
                <a:solidFill>
                  <a:schemeClr val="dk1"/>
                </a:solidFill>
              </a:rPr>
              <a:t>dynamique</a:t>
            </a:r>
            <a:r>
              <a:rPr lang="en-US" sz="1400" dirty="0">
                <a:solidFill>
                  <a:schemeClr val="dk1"/>
                </a:solidFill>
              </a:rPr>
              <a:t> (3 releases par an) et </a:t>
            </a:r>
            <a:r>
              <a:rPr lang="en-US" sz="1400" dirty="0" err="1">
                <a:solidFill>
                  <a:schemeClr val="dk1"/>
                </a:solidFill>
              </a:rPr>
              <a:t>une</a:t>
            </a:r>
            <a:r>
              <a:rPr lang="en-US" sz="1400" dirty="0">
                <a:solidFill>
                  <a:schemeClr val="dk1"/>
                </a:solidFill>
              </a:rPr>
              <a:t> </a:t>
            </a:r>
            <a:r>
              <a:rPr lang="en-US" sz="1400" b="1" dirty="0">
                <a:solidFill>
                  <a:schemeClr val="dk1"/>
                </a:solidFill>
              </a:rPr>
              <a:t>architecture </a:t>
            </a:r>
            <a:r>
              <a:rPr lang="en-US" sz="1400" b="1" dirty="0" err="1">
                <a:solidFill>
                  <a:schemeClr val="dk1"/>
                </a:solidFill>
              </a:rPr>
              <a:t>moderne</a:t>
            </a:r>
            <a:r>
              <a:rPr lang="en-US" sz="1400" dirty="0">
                <a:solidFill>
                  <a:schemeClr val="dk1"/>
                </a:solidFill>
              </a:rPr>
              <a:t> (et Oracle a </a:t>
            </a:r>
            <a:r>
              <a:rPr lang="en-US" sz="1400" dirty="0" err="1">
                <a:solidFill>
                  <a:schemeClr val="dk1"/>
                </a:solidFill>
              </a:rPr>
              <a:t>maintenant</a:t>
            </a:r>
            <a:r>
              <a:rPr lang="en-US" sz="1400" dirty="0">
                <a:solidFill>
                  <a:schemeClr val="dk1"/>
                </a:solidFill>
              </a:rPr>
              <a:t> rejoint </a:t>
            </a:r>
            <a:r>
              <a:rPr lang="en-US" sz="1400" dirty="0" err="1">
                <a:solidFill>
                  <a:schemeClr val="dk1"/>
                </a:solidFill>
              </a:rPr>
              <a:t>l’initiative</a:t>
            </a:r>
            <a:r>
              <a:rPr lang="en-US" sz="1400" dirty="0">
                <a:solidFill>
                  <a:schemeClr val="dk1"/>
                </a:solidFill>
              </a:rPr>
              <a:t>)</a:t>
            </a:r>
            <a:endParaRPr sz="1400" dirty="0">
              <a:solidFill>
                <a:schemeClr val="dk1"/>
              </a:solidFill>
            </a:endParaRPr>
          </a:p>
        </p:txBody>
      </p:sp>
      <p:sp>
        <p:nvSpPr>
          <p:cNvPr id="671" name="Google Shape;671;g5656b515f7_1_1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5656b515f7_1_22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chemeClr val="dk1"/>
                </a:solidFill>
              </a:rPr>
              <a:t>TCK : Technology Compatibility Kit</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US" sz="1400">
                <a:solidFill>
                  <a:schemeClr val="dk1"/>
                </a:solidFill>
              </a:rPr>
              <a:t>On note que les implémentations viennent quasi</a:t>
            </a:r>
            <a:endParaRPr sz="1400">
              <a:solidFill>
                <a:schemeClr val="dk1"/>
              </a:solidFill>
            </a:endParaRPr>
          </a:p>
          <a:p>
            <a:pPr marL="0" lvl="0" indent="0" algn="l" rtl="0">
              <a:spcBef>
                <a:spcPts val="0"/>
              </a:spcBef>
              <a:spcAft>
                <a:spcPts val="0"/>
              </a:spcAft>
              <a:buNone/>
            </a:pPr>
            <a:endParaRPr sz="1400" b="1">
              <a:solidFill>
                <a:schemeClr val="dk1"/>
              </a:solidFill>
            </a:endParaRPr>
          </a:p>
          <a:p>
            <a:pPr marL="0" lvl="0" indent="0" algn="l" rtl="0">
              <a:spcBef>
                <a:spcPts val="0"/>
              </a:spcBef>
              <a:spcAft>
                <a:spcPts val="0"/>
              </a:spcAft>
              <a:buNone/>
            </a:pPr>
            <a:r>
              <a:rPr lang="en-US" sz="1400" b="1">
                <a:solidFill>
                  <a:schemeClr val="dk1"/>
                </a:solidFill>
              </a:rPr>
              <a:t>Open Liberty</a:t>
            </a:r>
            <a:r>
              <a:rPr lang="en-US" sz="1400">
                <a:solidFill>
                  <a:schemeClr val="dk1"/>
                </a:solidFill>
              </a:rPr>
              <a:t> est un projet Open Source initié par </a:t>
            </a:r>
            <a:r>
              <a:rPr lang="en-US" sz="1400" b="1">
                <a:solidFill>
                  <a:schemeClr val="dk1"/>
                </a:solidFill>
              </a:rPr>
              <a:t>IBM</a:t>
            </a:r>
            <a:endParaRPr sz="1400" b="1">
              <a:solidFill>
                <a:schemeClr val="dk1"/>
              </a:solidFill>
            </a:endParaRPr>
          </a:p>
          <a:p>
            <a:pPr marL="0" lvl="0" indent="0" algn="l" rtl="0">
              <a:spcBef>
                <a:spcPts val="0"/>
              </a:spcBef>
              <a:spcAft>
                <a:spcPts val="0"/>
              </a:spcAft>
              <a:buNone/>
            </a:pPr>
            <a:r>
              <a:rPr lang="en-US" sz="1400" b="1">
                <a:solidFill>
                  <a:schemeClr val="dk1"/>
                </a:solidFill>
              </a:rPr>
              <a:t>TomEE</a:t>
            </a:r>
            <a:r>
              <a:rPr lang="en-US" sz="1400">
                <a:solidFill>
                  <a:schemeClr val="dk1"/>
                </a:solidFill>
              </a:rPr>
              <a:t> vient de Tomitribe</a:t>
            </a:r>
            <a:endParaRPr sz="1400">
              <a:solidFill>
                <a:schemeClr val="dk1"/>
              </a:solidFill>
            </a:endParaRPr>
          </a:p>
          <a:p>
            <a:pPr marL="0" lvl="0" indent="0" algn="l" rtl="0">
              <a:spcBef>
                <a:spcPts val="0"/>
              </a:spcBef>
              <a:spcAft>
                <a:spcPts val="0"/>
              </a:spcAft>
              <a:buClr>
                <a:schemeClr val="dk1"/>
              </a:buClr>
              <a:buSzPts val="1100"/>
              <a:buFont typeface="Arial"/>
              <a:buNone/>
            </a:pPr>
            <a:r>
              <a:rPr lang="en-US" sz="1350" b="1">
                <a:solidFill>
                  <a:srgbClr val="0A303D"/>
                </a:solidFill>
                <a:highlight>
                  <a:srgbClr val="FFFFFF"/>
                </a:highlight>
                <a:latin typeface="Arial"/>
                <a:ea typeface="Arial"/>
                <a:cs typeface="Arial"/>
                <a:sym typeface="Arial"/>
              </a:rPr>
              <a:t>Payara micro</a:t>
            </a:r>
            <a:r>
              <a:rPr lang="en-US" sz="1350">
                <a:solidFill>
                  <a:srgbClr val="0A303D"/>
                </a:solidFill>
                <a:highlight>
                  <a:srgbClr val="FFFFFF"/>
                </a:highlight>
                <a:latin typeface="Arial"/>
                <a:ea typeface="Arial"/>
                <a:cs typeface="Arial"/>
                <a:sym typeface="Arial"/>
              </a:rPr>
              <a:t> utilise le principe de </a:t>
            </a:r>
            <a:r>
              <a:rPr lang="en-US" sz="1350" b="1">
                <a:solidFill>
                  <a:srgbClr val="0A303D"/>
                </a:solidFill>
                <a:highlight>
                  <a:srgbClr val="FFFFFF"/>
                </a:highlight>
                <a:latin typeface="Arial"/>
                <a:ea typeface="Arial"/>
                <a:cs typeface="Arial"/>
                <a:sym typeface="Arial"/>
              </a:rPr>
              <a:t>Hollow jar</a:t>
            </a:r>
            <a:r>
              <a:rPr lang="en-US" sz="1350">
                <a:solidFill>
                  <a:srgbClr val="0A303D"/>
                </a:solidFill>
                <a:highlight>
                  <a:srgbClr val="FFFFFF"/>
                </a:highlight>
                <a:latin typeface="Arial"/>
                <a:ea typeface="Arial"/>
                <a:cs typeface="Arial"/>
                <a:sym typeface="Arial"/>
              </a:rPr>
              <a:t> : </a:t>
            </a:r>
            <a:r>
              <a:rPr lang="en-US" sz="1350" i="1">
                <a:solidFill>
                  <a:srgbClr val="0A303D"/>
                </a:solidFill>
                <a:highlight>
                  <a:srgbClr val="FFFFFF"/>
                </a:highlight>
                <a:latin typeface="Arial"/>
                <a:ea typeface="Arial"/>
                <a:cs typeface="Arial"/>
                <a:sym typeface="Arial"/>
              </a:rPr>
              <a:t>java -jar payara-micro.jar --deploy test.war</a:t>
            </a:r>
            <a:endParaRPr sz="1350" i="1">
              <a:solidFill>
                <a:srgbClr val="0A303D"/>
              </a:solidFill>
              <a:highlight>
                <a:srgbClr val="FFFFFF"/>
              </a:highlight>
              <a:latin typeface="Arial"/>
              <a:ea typeface="Arial"/>
              <a:cs typeface="Arial"/>
              <a:sym typeface="Aria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Clr>
                <a:schemeClr val="dk1"/>
              </a:buClr>
              <a:buSzPts val="1100"/>
              <a:buFont typeface="Arial"/>
              <a:buNone/>
            </a:pPr>
            <a:r>
              <a:rPr lang="en-US" sz="1400" b="1">
                <a:solidFill>
                  <a:schemeClr val="dk1"/>
                </a:solidFill>
              </a:rPr>
              <a:t>A Hollow JAR</a:t>
            </a:r>
            <a:r>
              <a:rPr lang="en-US" sz="1400">
                <a:solidFill>
                  <a:schemeClr val="dk1"/>
                </a:solidFill>
              </a:rPr>
              <a:t> is a single executable JAR file that, like an UberJAR, contains the code required to launch a single application. Unlike an UberJAR though, a Hollow JAR does not contain the application code.</a:t>
            </a:r>
            <a:endParaRPr sz="1400">
              <a:solidFill>
                <a:schemeClr val="dk1"/>
              </a:solidFill>
            </a:endParaRPr>
          </a:p>
          <a:p>
            <a:pPr marL="0" lvl="0" indent="0" algn="l" rtl="0">
              <a:spcBef>
                <a:spcPts val="0"/>
              </a:spcBef>
              <a:spcAft>
                <a:spcPts val="0"/>
              </a:spcAft>
              <a:buClr>
                <a:schemeClr val="dk1"/>
              </a:buClr>
              <a:buSzPts val="1100"/>
              <a:buFont typeface="Arial"/>
              <a:buNone/>
            </a:pPr>
            <a:r>
              <a:rPr lang="en-US" sz="1400">
                <a:solidFill>
                  <a:schemeClr val="dk1"/>
                </a:solidFill>
              </a:rPr>
              <a:t>A typical Hollow JAR deployment then will consist of two files: the Hollow JAR itself and the WAR file that holds the application code. The Hollow JAR is then executed referencing the WAR file, and from that point on the two files run much as an UberJAR would.</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endParaRPr sz="1400" b="1">
              <a:solidFill>
                <a:schemeClr val="dk1"/>
              </a:solidFill>
            </a:endParaRPr>
          </a:p>
          <a:p>
            <a:pPr marL="0" lvl="0" indent="0" algn="l" rtl="0">
              <a:spcBef>
                <a:spcPts val="0"/>
              </a:spcBef>
              <a:spcAft>
                <a:spcPts val="0"/>
              </a:spcAft>
              <a:buNone/>
            </a:pPr>
            <a:endParaRPr sz="1400" b="1">
              <a:solidFill>
                <a:schemeClr val="dk1"/>
              </a:solidFill>
            </a:endParaRPr>
          </a:p>
        </p:txBody>
      </p:sp>
      <p:sp>
        <p:nvSpPr>
          <p:cNvPr id="679" name="Google Shape;679;g5656b515f7_1_2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57e216afd5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57e216afd5_0_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chemeClr val="dk1"/>
                </a:solidFill>
              </a:rPr>
              <a:t>Le Microservices architecture → un très grand nombre de microservices. Comment les tester ?</a:t>
            </a:r>
            <a:endParaRPr sz="1400">
              <a:solidFill>
                <a:schemeClr val="dk1"/>
              </a:solidFill>
            </a:endParaRPr>
          </a:p>
          <a:p>
            <a:pPr marL="457200" lvl="0" indent="-314325" algn="l" rtl="0">
              <a:spcBef>
                <a:spcPts val="0"/>
              </a:spcBef>
              <a:spcAft>
                <a:spcPts val="0"/>
              </a:spcAft>
              <a:buClr>
                <a:srgbClr val="333333"/>
              </a:buClr>
              <a:buSzPts val="1350"/>
              <a:buFont typeface="Arial"/>
              <a:buChar char="●"/>
            </a:pPr>
            <a:r>
              <a:rPr lang="en-US" sz="1350">
                <a:solidFill>
                  <a:srgbClr val="333333"/>
                </a:solidFill>
                <a:latin typeface="Arial"/>
                <a:ea typeface="Arial"/>
                <a:cs typeface="Arial"/>
                <a:sym typeface="Arial"/>
              </a:rPr>
              <a:t>Historiquement, en créant des tests d’intégration complexes, qui vont invoquer des microservices eux-mêmes invoquant d’autres.</a:t>
            </a:r>
            <a:endParaRPr sz="1350">
              <a:solidFill>
                <a:srgbClr val="333333"/>
              </a:solidFill>
              <a:latin typeface="Arial"/>
              <a:ea typeface="Arial"/>
              <a:cs typeface="Arial"/>
              <a:sym typeface="Arial"/>
            </a:endParaRPr>
          </a:p>
          <a:p>
            <a:pPr marL="457200" lvl="0" indent="-314325" algn="l" rtl="0">
              <a:spcBef>
                <a:spcPts val="0"/>
              </a:spcBef>
              <a:spcAft>
                <a:spcPts val="0"/>
              </a:spcAft>
              <a:buClr>
                <a:srgbClr val="333333"/>
              </a:buClr>
              <a:buSzPts val="1350"/>
              <a:buFont typeface="Arial"/>
              <a:buChar char="●"/>
            </a:pPr>
            <a:r>
              <a:rPr lang="en-US" sz="1350">
                <a:solidFill>
                  <a:srgbClr val="333333"/>
                </a:solidFill>
                <a:latin typeface="Arial"/>
                <a:ea typeface="Arial"/>
                <a:cs typeface="Arial"/>
                <a:sym typeface="Arial"/>
              </a:rPr>
              <a:t>Il va falloir lancer en tests tous ces microservices</a:t>
            </a:r>
            <a:br>
              <a:rPr lang="en-US" sz="1350">
                <a:solidFill>
                  <a:srgbClr val="333333"/>
                </a:solidFill>
                <a:latin typeface="Arial"/>
                <a:ea typeface="Arial"/>
                <a:cs typeface="Arial"/>
                <a:sym typeface="Arial"/>
              </a:rPr>
            </a:br>
            <a:endParaRPr sz="1350">
              <a:solidFill>
                <a:srgbClr val="333333"/>
              </a:solidFill>
              <a:latin typeface="Arial"/>
              <a:ea typeface="Arial"/>
              <a:cs typeface="Arial"/>
              <a:sym typeface="Arial"/>
            </a:endParaRPr>
          </a:p>
          <a:p>
            <a:pPr marL="0" lvl="0" indent="0" algn="l" rtl="0">
              <a:spcBef>
                <a:spcPts val="0"/>
              </a:spcBef>
              <a:spcAft>
                <a:spcPts val="0"/>
              </a:spcAft>
              <a:buNone/>
            </a:pPr>
            <a:r>
              <a:rPr lang="en-US" sz="1350">
                <a:solidFill>
                  <a:srgbClr val="333333"/>
                </a:solidFill>
                <a:latin typeface="Arial"/>
                <a:ea typeface="Arial"/>
                <a:cs typeface="Arial"/>
                <a:sym typeface="Arial"/>
              </a:rPr>
              <a:t>Malheureusement, ces tests d’intégration vont :</a:t>
            </a:r>
            <a:endParaRPr sz="1350">
              <a:solidFill>
                <a:srgbClr val="333333"/>
              </a:solidFill>
              <a:latin typeface="Arial"/>
              <a:ea typeface="Arial"/>
              <a:cs typeface="Arial"/>
              <a:sym typeface="Arial"/>
            </a:endParaRPr>
          </a:p>
          <a:p>
            <a:pPr marL="457200" lvl="0" indent="-314325" algn="l" rtl="0">
              <a:spcBef>
                <a:spcPts val="0"/>
              </a:spcBef>
              <a:spcAft>
                <a:spcPts val="0"/>
              </a:spcAft>
              <a:buClr>
                <a:srgbClr val="333333"/>
              </a:buClr>
              <a:buSzPts val="1350"/>
              <a:buFont typeface="Arial"/>
              <a:buChar char="●"/>
            </a:pPr>
            <a:r>
              <a:rPr lang="en-US" sz="1350">
                <a:solidFill>
                  <a:srgbClr val="333333"/>
                </a:solidFill>
                <a:latin typeface="Arial"/>
                <a:ea typeface="Arial"/>
                <a:cs typeface="Arial"/>
                <a:sym typeface="Arial"/>
              </a:rPr>
              <a:t>être (très) lents</a:t>
            </a:r>
            <a:endParaRPr sz="1350">
              <a:solidFill>
                <a:srgbClr val="333333"/>
              </a:solidFill>
              <a:latin typeface="Arial"/>
              <a:ea typeface="Arial"/>
              <a:cs typeface="Arial"/>
              <a:sym typeface="Arial"/>
            </a:endParaRPr>
          </a:p>
          <a:p>
            <a:pPr marL="457200" lvl="0" indent="-314325" algn="l" rtl="0">
              <a:spcBef>
                <a:spcPts val="0"/>
              </a:spcBef>
              <a:spcAft>
                <a:spcPts val="0"/>
              </a:spcAft>
              <a:buClr>
                <a:srgbClr val="333333"/>
              </a:buClr>
              <a:buSzPts val="1350"/>
              <a:buFont typeface="Arial"/>
              <a:buChar char="●"/>
            </a:pPr>
            <a:r>
              <a:rPr lang="en-US" sz="1350">
                <a:solidFill>
                  <a:srgbClr val="333333"/>
                </a:solidFill>
                <a:latin typeface="Arial"/>
                <a:ea typeface="Arial"/>
                <a:cs typeface="Arial"/>
                <a:sym typeface="Arial"/>
              </a:rPr>
              <a:t>fragiles car directement dépendants de la bonne exécution d’autres microservices</a:t>
            </a:r>
            <a:endParaRPr sz="1350">
              <a:solidFill>
                <a:srgbClr val="333333"/>
              </a:solidFill>
              <a:latin typeface="Arial"/>
              <a:ea typeface="Arial"/>
              <a:cs typeface="Arial"/>
              <a:sym typeface="Arial"/>
            </a:endParaRPr>
          </a:p>
          <a:p>
            <a:pPr marL="0" lvl="0" indent="0" algn="l" rtl="0">
              <a:spcBef>
                <a:spcPts val="0"/>
              </a:spcBef>
              <a:spcAft>
                <a:spcPts val="0"/>
              </a:spcAft>
              <a:buNone/>
            </a:pPr>
            <a:endParaRPr sz="1350">
              <a:solidFill>
                <a:srgbClr val="333333"/>
              </a:solidFill>
              <a:latin typeface="Arial"/>
              <a:ea typeface="Arial"/>
              <a:cs typeface="Arial"/>
              <a:sym typeface="Arial"/>
            </a:endParaRPr>
          </a:p>
          <a:p>
            <a:pPr marL="0" lvl="0" indent="0" algn="l" rtl="0">
              <a:spcBef>
                <a:spcPts val="0"/>
              </a:spcBef>
              <a:spcAft>
                <a:spcPts val="0"/>
              </a:spcAft>
              <a:buNone/>
            </a:pPr>
            <a:r>
              <a:rPr lang="en-US" sz="1350">
                <a:solidFill>
                  <a:srgbClr val="333333"/>
                </a:solidFill>
                <a:latin typeface="Arial"/>
                <a:ea typeface="Arial"/>
                <a:cs typeface="Arial"/>
                <a:sym typeface="Arial"/>
              </a:rPr>
              <a:t>→ On va pouvoir réaliser des tests plus simples, mais tout aussi corrects, grâce aux contrats.</a:t>
            </a:r>
            <a:endParaRPr sz="1350">
              <a:solidFill>
                <a:srgbClr val="333333"/>
              </a:solidFill>
              <a:latin typeface="Arial"/>
              <a:ea typeface="Arial"/>
              <a:cs typeface="Arial"/>
              <a:sym typeface="Arial"/>
            </a:endParaRPr>
          </a:p>
          <a:p>
            <a:pPr marL="0" lvl="0" indent="0" algn="l" rtl="0">
              <a:spcBef>
                <a:spcPts val="0"/>
              </a:spcBef>
              <a:spcAft>
                <a:spcPts val="0"/>
              </a:spcAft>
              <a:buNone/>
            </a:pPr>
            <a:r>
              <a:rPr lang="en-US" sz="1350">
                <a:solidFill>
                  <a:srgbClr val="333333"/>
                </a:solidFill>
                <a:latin typeface="Arial"/>
                <a:ea typeface="Arial"/>
                <a:cs typeface="Arial"/>
                <a:sym typeface="Arial"/>
              </a:rPr>
              <a:t>Plus simples car usage de Mock (plus besoin de communication REMOTE avec le vrai provider, ou possibilité de coder le provider sans que les clients existent encore)</a:t>
            </a:r>
            <a:endParaRPr sz="1350">
              <a:solidFill>
                <a:srgbClr val="333333"/>
              </a:solidFill>
              <a:latin typeface="Arial"/>
              <a:ea typeface="Arial"/>
              <a:cs typeface="Arial"/>
              <a:sym typeface="Arial"/>
            </a:endParaRPr>
          </a:p>
          <a:p>
            <a:pPr marL="0" lvl="0" indent="0" algn="l" rtl="0">
              <a:spcBef>
                <a:spcPts val="0"/>
              </a:spcBef>
              <a:spcAft>
                <a:spcPts val="0"/>
              </a:spcAft>
              <a:buNone/>
            </a:pPr>
            <a:r>
              <a:rPr lang="en-US" sz="1350">
                <a:solidFill>
                  <a:srgbClr val="333333"/>
                </a:solidFill>
                <a:latin typeface="Arial"/>
                <a:ea typeface="Arial"/>
                <a:cs typeface="Arial"/>
                <a:sym typeface="Arial"/>
              </a:rPr>
              <a:t>Tout aussi corrects du fait de la </a:t>
            </a:r>
            <a:r>
              <a:rPr lang="en-US" sz="1350" b="1">
                <a:solidFill>
                  <a:srgbClr val="333333"/>
                </a:solidFill>
                <a:latin typeface="Arial"/>
                <a:ea typeface="Arial"/>
                <a:cs typeface="Arial"/>
                <a:sym typeface="Arial"/>
              </a:rPr>
              <a:t>garantie apportée par le contrat</a:t>
            </a:r>
            <a:endParaRPr sz="1350" b="1">
              <a:solidFill>
                <a:srgbClr val="333333"/>
              </a:solidFill>
              <a:latin typeface="Arial"/>
              <a:ea typeface="Arial"/>
              <a:cs typeface="Arial"/>
              <a:sym typeface="Arial"/>
            </a:endParaRPr>
          </a:p>
          <a:p>
            <a:pPr marL="0" lvl="0" indent="0" algn="l" rtl="0">
              <a:spcBef>
                <a:spcPts val="0"/>
              </a:spcBef>
              <a:spcAft>
                <a:spcPts val="0"/>
              </a:spcAft>
              <a:buNone/>
            </a:pPr>
            <a:endParaRPr sz="1350" b="1">
              <a:solidFill>
                <a:srgbClr val="333333"/>
              </a:solidFill>
              <a:latin typeface="Arial"/>
              <a:ea typeface="Arial"/>
              <a:cs typeface="Arial"/>
              <a:sym typeface="Arial"/>
            </a:endParaRPr>
          </a:p>
          <a:p>
            <a:pPr marL="0" lvl="0" indent="0" algn="l" rtl="0">
              <a:spcBef>
                <a:spcPts val="0"/>
              </a:spcBef>
              <a:spcAft>
                <a:spcPts val="0"/>
              </a:spcAft>
              <a:buNone/>
            </a:pPr>
            <a:r>
              <a:rPr lang="en-US" sz="1350">
                <a:solidFill>
                  <a:srgbClr val="333333"/>
                </a:solidFill>
                <a:latin typeface="Arial"/>
                <a:ea typeface="Arial"/>
                <a:cs typeface="Arial"/>
                <a:sym typeface="Arial"/>
              </a:rPr>
              <a:t>Les contrats sont générés automatiquement (à partir des tests des consommateurs, ou de la documentation), ou écrits à la main.</a:t>
            </a:r>
            <a:endParaRPr sz="1350">
              <a:solidFill>
                <a:srgbClr val="333333"/>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5105138a18_1_1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5105138a18_1_11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5105138a18_1_1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5105138a18_1_14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5105138a18_1_10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t>Faire le sondage ici :</a:t>
            </a:r>
            <a:endParaRPr sz="1400"/>
          </a:p>
          <a:p>
            <a:pPr marL="457200" lvl="0" indent="-317500" algn="l" rtl="0">
              <a:spcBef>
                <a:spcPts val="0"/>
              </a:spcBef>
              <a:spcAft>
                <a:spcPts val="0"/>
              </a:spcAft>
              <a:buSzPts val="1400"/>
              <a:buAutoNum type="arabicPeriod"/>
            </a:pPr>
            <a:r>
              <a:rPr lang="en-US" sz="1400"/>
              <a:t>Qui utilise les microservices sur un projet au travail ?</a:t>
            </a:r>
            <a:endParaRPr sz="1400"/>
          </a:p>
          <a:p>
            <a:pPr marL="457200" lvl="0" indent="-317500" algn="l" rtl="0">
              <a:spcBef>
                <a:spcPts val="0"/>
              </a:spcBef>
              <a:spcAft>
                <a:spcPts val="0"/>
              </a:spcAft>
              <a:buSzPts val="1400"/>
              <a:buAutoNum type="arabicPeriod"/>
            </a:pPr>
            <a:r>
              <a:rPr lang="en-US" sz="1400"/>
              <a:t>Pour qui est-ce avec Spring ?</a:t>
            </a:r>
            <a:endParaRPr sz="1400"/>
          </a:p>
          <a:p>
            <a:pPr marL="457200" lvl="0" indent="-317500" algn="l" rtl="0">
              <a:spcBef>
                <a:spcPts val="0"/>
              </a:spcBef>
              <a:spcAft>
                <a:spcPts val="0"/>
              </a:spcAft>
              <a:buSzPts val="1400"/>
              <a:buAutoNum type="arabicPeriod"/>
            </a:pPr>
            <a:r>
              <a:rPr lang="en-US" sz="1400"/>
              <a:t>Et pour qui est-ce avec MicroProfile ?</a:t>
            </a:r>
            <a:endParaRPr sz="1400"/>
          </a:p>
          <a:p>
            <a:pPr marL="457200" lvl="0" indent="-317500" algn="l" rtl="0">
              <a:spcBef>
                <a:spcPts val="0"/>
              </a:spcBef>
              <a:spcAft>
                <a:spcPts val="0"/>
              </a:spcAft>
              <a:buSzPts val="1400"/>
              <a:buAutoNum type="arabicPeriod"/>
            </a:pPr>
            <a:r>
              <a:rPr lang="en-US" sz="1400"/>
              <a:t>Question bonus : qui n’a pas vu Infinity War ? → Eh bien désolé d’avance, mais on va un peu vous spoiler… 😛</a:t>
            </a:r>
            <a:endParaRPr sz="1400"/>
          </a:p>
        </p:txBody>
      </p:sp>
      <p:sp>
        <p:nvSpPr>
          <p:cNvPr id="766" name="Google Shape;766;g5105138a18_1_10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604607462_0_6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t>Faire le sondage ici :</a:t>
            </a:r>
            <a:endParaRPr sz="1400"/>
          </a:p>
          <a:p>
            <a:pPr marL="457200" lvl="0" indent="-317500" algn="l" rtl="0">
              <a:spcBef>
                <a:spcPts val="0"/>
              </a:spcBef>
              <a:spcAft>
                <a:spcPts val="0"/>
              </a:spcAft>
              <a:buSzPts val="1400"/>
              <a:buAutoNum type="arabicPeriod"/>
            </a:pPr>
            <a:r>
              <a:rPr lang="en-US" sz="1400"/>
              <a:t>Qui utilise les microservices sur un projet au travail ?</a:t>
            </a:r>
            <a:endParaRPr sz="1400"/>
          </a:p>
          <a:p>
            <a:pPr marL="457200" lvl="0" indent="-317500" algn="l" rtl="0">
              <a:spcBef>
                <a:spcPts val="0"/>
              </a:spcBef>
              <a:spcAft>
                <a:spcPts val="0"/>
              </a:spcAft>
              <a:buSzPts val="1400"/>
              <a:buAutoNum type="arabicPeriod"/>
            </a:pPr>
            <a:r>
              <a:rPr lang="en-US" sz="1400"/>
              <a:t>Pour qui est-ce avec Spring ?</a:t>
            </a:r>
            <a:endParaRPr sz="1400"/>
          </a:p>
          <a:p>
            <a:pPr marL="457200" lvl="0" indent="-317500" algn="l" rtl="0">
              <a:spcBef>
                <a:spcPts val="0"/>
              </a:spcBef>
              <a:spcAft>
                <a:spcPts val="0"/>
              </a:spcAft>
              <a:buSzPts val="1400"/>
              <a:buAutoNum type="arabicPeriod"/>
            </a:pPr>
            <a:r>
              <a:rPr lang="en-US" sz="1400"/>
              <a:t>Et pour qui est-ce avec MicroProfile ?</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US" sz="1400"/>
              <a:t>Remarque : Si parmis vous certaines, certaines n’ont pas vu Avengers : Infinity War, il est possible qu’on vous spoile un petit peu… 😛</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US" sz="1400"/>
              <a:t>ET PARDON D’AVANCE POUR LE “FRANGLAIS” !</a:t>
            </a:r>
            <a:endParaRPr sz="1400"/>
          </a:p>
        </p:txBody>
      </p:sp>
      <p:sp>
        <p:nvSpPr>
          <p:cNvPr id="178" name="Google Shape;178;g5604607462_0_6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105138a18_1_24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chemeClr val="dk1"/>
                </a:solidFill>
              </a:rPr>
              <a:t>Une information / mise en garde : </a:t>
            </a:r>
            <a:r>
              <a:rPr lang="en-US" sz="1400" b="1">
                <a:solidFill>
                  <a:schemeClr val="dk1"/>
                </a:solidFill>
              </a:rPr>
              <a:t>on ne va PAS pouvoir tester TOUT le capability model ici</a:t>
            </a:r>
            <a:r>
              <a:rPr lang="en-US" sz="1400">
                <a:solidFill>
                  <a:schemeClr val="dk1"/>
                </a:solidFill>
              </a:rPr>
              <a:t>. </a:t>
            </a:r>
            <a:endParaRPr sz="1400">
              <a:solidFill>
                <a:schemeClr val="dk1"/>
              </a:solidFill>
            </a:endParaRPr>
          </a:p>
          <a:p>
            <a:pPr marL="0" lvl="0" indent="0" algn="l" rtl="0">
              <a:spcBef>
                <a:spcPts val="0"/>
              </a:spcBef>
              <a:spcAft>
                <a:spcPts val="0"/>
              </a:spcAft>
              <a:buNone/>
            </a:pPr>
            <a:r>
              <a:rPr lang="en-US" sz="1400">
                <a:solidFill>
                  <a:schemeClr val="dk1"/>
                </a:solidFill>
              </a:rPr>
              <a:t>Nous allons uniquement nous concentrer sur certains éléments, dans le cadre de notre comparaison entre stacks Spring et MicroProfile.</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US" sz="1400">
                <a:solidFill>
                  <a:schemeClr val="dk1"/>
                </a:solidFill>
              </a:rPr>
              <a:t>→ Comme les fonctionnalités couvertes sont les mêmes, </a:t>
            </a:r>
            <a:r>
              <a:rPr lang="en-US" sz="1400" b="1">
                <a:solidFill>
                  <a:schemeClr val="dk1"/>
                </a:solidFill>
              </a:rPr>
              <a:t>l’important va être la prise en main de ces technos.</a:t>
            </a:r>
            <a:endParaRPr sz="1400" b="1">
              <a:solidFill>
                <a:schemeClr val="dk1"/>
              </a:solidFill>
            </a:endParaRPr>
          </a:p>
          <a:p>
            <a:pPr marL="0" lvl="0" indent="0" algn="l" rtl="0">
              <a:spcBef>
                <a:spcPts val="0"/>
              </a:spcBef>
              <a:spcAft>
                <a:spcPts val="0"/>
              </a:spcAft>
              <a:buNone/>
            </a:pPr>
            <a:r>
              <a:rPr lang="en-US" sz="1400">
                <a:solidFill>
                  <a:schemeClr val="dk1"/>
                </a:solidFill>
              </a:rPr>
              <a:t>→ Il va falloir </a:t>
            </a:r>
            <a:r>
              <a:rPr lang="en-US" sz="1400" b="1">
                <a:solidFill>
                  <a:schemeClr val="dk1"/>
                </a:solidFill>
              </a:rPr>
              <a:t>comparer les technos disponibles</a:t>
            </a:r>
            <a:r>
              <a:rPr lang="en-US" sz="1400">
                <a:solidFill>
                  <a:schemeClr val="dk1"/>
                </a:solidFill>
              </a:rPr>
              <a:t> dans chaque stack pour les fonctionnalités du capability model à implémenter</a:t>
            </a:r>
            <a:endParaRPr sz="1400">
              <a:solidFill>
                <a:schemeClr val="dk1"/>
              </a:solidFill>
            </a:endParaRPr>
          </a:p>
          <a:p>
            <a:pPr marL="0" lvl="0" indent="0" algn="l" rtl="0">
              <a:spcBef>
                <a:spcPts val="0"/>
              </a:spcBef>
              <a:spcAft>
                <a:spcPts val="0"/>
              </a:spcAft>
              <a:buNone/>
            </a:pPr>
            <a:endParaRPr sz="1400">
              <a:solidFill>
                <a:schemeClr val="dk1"/>
              </a:solidFill>
            </a:endParaRPr>
          </a:p>
        </p:txBody>
      </p:sp>
      <p:sp>
        <p:nvSpPr>
          <p:cNvPr id="773" name="Google Shape;773;g5105138a18_1_2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5656b515f7_1_42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chemeClr val="dk1"/>
                </a:solidFill>
              </a:rPr>
              <a:t>Une information / mise en garde : </a:t>
            </a:r>
            <a:r>
              <a:rPr lang="en-US" sz="1400" b="1">
                <a:solidFill>
                  <a:schemeClr val="dk1"/>
                </a:solidFill>
              </a:rPr>
              <a:t>on ne va PAS pouvoir tester TOUT le capability model ici</a:t>
            </a:r>
            <a:r>
              <a:rPr lang="en-US" sz="1400">
                <a:solidFill>
                  <a:schemeClr val="dk1"/>
                </a:solidFill>
              </a:rPr>
              <a:t>. </a:t>
            </a:r>
            <a:endParaRPr sz="1400">
              <a:solidFill>
                <a:schemeClr val="dk1"/>
              </a:solidFill>
            </a:endParaRPr>
          </a:p>
          <a:p>
            <a:pPr marL="0" lvl="0" indent="0" algn="l" rtl="0">
              <a:spcBef>
                <a:spcPts val="0"/>
              </a:spcBef>
              <a:spcAft>
                <a:spcPts val="0"/>
              </a:spcAft>
              <a:buNone/>
            </a:pPr>
            <a:r>
              <a:rPr lang="en-US" sz="1400">
                <a:solidFill>
                  <a:schemeClr val="dk1"/>
                </a:solidFill>
              </a:rPr>
              <a:t>Nous allons uniquement nous concentrer sur certains éléments, dans le cadre de notre comparaison entre stacks Spring et MicroProfile.</a:t>
            </a:r>
            <a:endParaRPr sz="1400" b="1">
              <a:solidFill>
                <a:schemeClr val="dk1"/>
              </a:solidFill>
            </a:endParaRPr>
          </a:p>
          <a:p>
            <a:pPr marL="0" lvl="0" indent="0" algn="l" rtl="0">
              <a:spcBef>
                <a:spcPts val="0"/>
              </a:spcBef>
              <a:spcAft>
                <a:spcPts val="0"/>
              </a:spcAft>
              <a:buNone/>
            </a:pPr>
            <a:endParaRPr sz="1400">
              <a:solidFill>
                <a:schemeClr val="dk1"/>
              </a:solidFill>
            </a:endParaRPr>
          </a:p>
        </p:txBody>
      </p:sp>
      <p:sp>
        <p:nvSpPr>
          <p:cNvPr id="780" name="Google Shape;780;g5656b515f7_1_4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57c67149a4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57c67149a4_0_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40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5656b515f7_1_4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 name="Google Shape;850;g5656b515f7_1_44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chemeClr val="dk1"/>
                </a:solidFill>
              </a:rPr>
              <a:t>self-contained = </a:t>
            </a:r>
            <a:r>
              <a:rPr lang="en-US" sz="1400" b="1">
                <a:solidFill>
                  <a:schemeClr val="dk1"/>
                </a:solidFill>
              </a:rPr>
              <a:t>autonome </a:t>
            </a:r>
            <a:r>
              <a:rPr lang="en-US" sz="1400">
                <a:solidFill>
                  <a:schemeClr val="dk1"/>
                </a:solidFill>
              </a:rPr>
              <a:t>(meilleure traduction)</a:t>
            </a:r>
            <a:endParaRPr sz="1400">
              <a:solidFill>
                <a:schemeClr val="dk1"/>
              </a:solidFill>
            </a:endParaRPr>
          </a:p>
          <a:p>
            <a:pPr marL="0" lvl="0" indent="0" algn="l" rtl="0">
              <a:spcBef>
                <a:spcPts val="0"/>
              </a:spcBef>
              <a:spcAft>
                <a:spcPts val="0"/>
              </a:spcAft>
              <a:buNone/>
            </a:pPr>
            <a:endParaRPr sz="1400">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57c67149a4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57c67149a4_0_1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t>Spring Cloud is an umbrella project : dire un mot sur son versionnement</a:t>
            </a:r>
            <a:endParaRPr sz="1400"/>
          </a:p>
          <a:p>
            <a:pPr marL="0" lvl="0" indent="0" algn="l" rtl="0">
              <a:spcBef>
                <a:spcPts val="0"/>
              </a:spcBef>
              <a:spcAft>
                <a:spcPts val="0"/>
              </a:spcAft>
              <a:buNone/>
            </a:pPr>
            <a:r>
              <a:rPr lang="en-US" sz="1400"/>
              <a:t>→ station de métro londonien par ordre alpha, mappée sur une version particulière de Spring Boot. Ex avec </a:t>
            </a:r>
            <a:r>
              <a:rPr lang="en-US" sz="1400" b="1"/>
              <a:t>Greenwich pour Spring Boot 2.1.x</a:t>
            </a:r>
            <a:endParaRPr sz="1400" b="1"/>
          </a:p>
          <a:p>
            <a:pPr marL="0" lvl="0" indent="0" algn="l" rtl="0">
              <a:spcBef>
                <a:spcPts val="0"/>
              </a:spcBef>
              <a:spcAft>
                <a:spcPts val="0"/>
              </a:spcAft>
              <a:buNone/>
            </a:pPr>
            <a:endParaRPr sz="1400"/>
          </a:p>
          <a:p>
            <a:pPr marL="0" lvl="0" indent="0" algn="l" rtl="0">
              <a:spcBef>
                <a:spcPts val="0"/>
              </a:spcBef>
              <a:spcAft>
                <a:spcPts val="0"/>
              </a:spcAft>
              <a:buNone/>
            </a:pPr>
            <a:r>
              <a:rPr lang="en-US" sz="1400"/>
              <a:t>Mais pourquoi </a:t>
            </a:r>
            <a:r>
              <a:rPr lang="en-US" sz="1400" b="1"/>
              <a:t>pas de Consul</a:t>
            </a:r>
            <a:r>
              <a:rPr lang="en-US" sz="1400"/>
              <a:t> ou autre Service Discovery pour MicroProfile &amp; OpenLiberty → parce que </a:t>
            </a:r>
            <a:r>
              <a:rPr lang="en-US" sz="1400" b="1"/>
              <a:t>impossible d’en trouver un qui ne soit pas Kubernetes et Istio !</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US" sz="1400"/>
              <a:t>La seule alternative à Kubernetes / Istio pour intégrer Consul à MP semble être de passer par </a:t>
            </a:r>
            <a:r>
              <a:rPr lang="en-US" sz="1400" b="1"/>
              <a:t>KumuluzEE</a:t>
            </a:r>
            <a:r>
              <a:rPr lang="en-US" sz="1400"/>
              <a:t> (un autre runtime que OpenLiberty)</a:t>
            </a:r>
            <a:endParaRPr sz="1400"/>
          </a:p>
          <a:p>
            <a:pPr marL="0" lvl="0" indent="0" algn="l" rtl="0">
              <a:spcBef>
                <a:spcPts val="0"/>
              </a:spcBef>
              <a:spcAft>
                <a:spcPts val="0"/>
              </a:spcAft>
              <a:buNone/>
            </a:pPr>
            <a:r>
              <a:rPr lang="en-US" sz="1400"/>
              <a:t>Et pour le coup, la configuration est simple.</a:t>
            </a:r>
            <a:endParaRPr sz="140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57c67149a4_0_1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400" b="1">
              <a:solidFill>
                <a:schemeClr val="dk1"/>
              </a:solidFill>
            </a:endParaRPr>
          </a:p>
          <a:p>
            <a:pPr marL="0" lvl="0" indent="0" algn="l" rtl="0">
              <a:spcBef>
                <a:spcPts val="0"/>
              </a:spcBef>
              <a:spcAft>
                <a:spcPts val="0"/>
              </a:spcAft>
              <a:buNone/>
            </a:pPr>
            <a:r>
              <a:rPr lang="en-US" sz="1400" b="1">
                <a:solidFill>
                  <a:schemeClr val="dk1"/>
                </a:solidFill>
              </a:rPr>
              <a:t>Configuration du serveur </a:t>
            </a:r>
            <a:endParaRPr sz="1400" b="1">
              <a:solidFill>
                <a:schemeClr val="dk1"/>
              </a:solidFill>
            </a:endParaRPr>
          </a:p>
          <a:p>
            <a:pPr marL="457200" lvl="0" indent="-317500" algn="l" rtl="0">
              <a:spcBef>
                <a:spcPts val="0"/>
              </a:spcBef>
              <a:spcAft>
                <a:spcPts val="0"/>
              </a:spcAft>
              <a:buClr>
                <a:schemeClr val="dk1"/>
              </a:buClr>
              <a:buSzPts val="1400"/>
              <a:buChar char="●"/>
            </a:pPr>
            <a:r>
              <a:rPr lang="en-US" sz="1400">
                <a:solidFill>
                  <a:schemeClr val="dk1"/>
                </a:solidFill>
              </a:rPr>
              <a:t>Spring : besoin de rien ! Juste le plugin Maven</a:t>
            </a:r>
            <a:endParaRPr sz="1400">
              <a:solidFill>
                <a:schemeClr val="dk1"/>
              </a:solidFill>
            </a:endParaRPr>
          </a:p>
          <a:p>
            <a:pPr marL="457200" lvl="0" indent="-317500" algn="l" rtl="0">
              <a:spcBef>
                <a:spcPts val="0"/>
              </a:spcBef>
              <a:spcAft>
                <a:spcPts val="0"/>
              </a:spcAft>
              <a:buClr>
                <a:schemeClr val="dk1"/>
              </a:buClr>
              <a:buSzPts val="1400"/>
              <a:buChar char="●"/>
            </a:pPr>
            <a:r>
              <a:rPr lang="en-US" sz="1400">
                <a:solidFill>
                  <a:schemeClr val="dk1"/>
                </a:solidFill>
              </a:rPr>
              <a:t>MP : plugin Maven, server.xml (ajout de l’application (le war), et de la conf des endpoints)</a:t>
            </a:r>
            <a:endParaRPr sz="1400">
              <a:solidFill>
                <a:schemeClr val="dk1"/>
              </a:solidFill>
            </a:endParaRPr>
          </a:p>
          <a:p>
            <a:pPr marL="45720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US" sz="1400" b="1">
                <a:solidFill>
                  <a:schemeClr val="dk1"/>
                </a:solidFill>
              </a:rPr>
              <a:t>Gestion des dépendances</a:t>
            </a:r>
            <a:endParaRPr sz="1400" b="1">
              <a:solidFill>
                <a:schemeClr val="dk1"/>
              </a:solidFill>
            </a:endParaRPr>
          </a:p>
          <a:p>
            <a:pPr marL="457200" lvl="0" indent="-317500" algn="l" rtl="0">
              <a:spcBef>
                <a:spcPts val="0"/>
              </a:spcBef>
              <a:spcAft>
                <a:spcPts val="0"/>
              </a:spcAft>
              <a:buClr>
                <a:schemeClr val="dk1"/>
              </a:buClr>
              <a:buSzPts val="1400"/>
              <a:buChar char="●"/>
            </a:pPr>
            <a:r>
              <a:rPr lang="en-US" sz="1400">
                <a:solidFill>
                  <a:schemeClr val="dk1"/>
                </a:solidFill>
              </a:rPr>
              <a:t>Spring : suite de déclaration des </a:t>
            </a:r>
            <a:r>
              <a:rPr lang="en-US" sz="1400" b="1">
                <a:solidFill>
                  <a:schemeClr val="dk1"/>
                </a:solidFill>
              </a:rPr>
              <a:t>starters</a:t>
            </a:r>
            <a:endParaRPr sz="1400" b="1">
              <a:solidFill>
                <a:schemeClr val="dk1"/>
              </a:solidFill>
            </a:endParaRPr>
          </a:p>
          <a:p>
            <a:pPr marL="457200" lvl="0" indent="-317500" algn="l" rtl="0">
              <a:spcBef>
                <a:spcPts val="0"/>
              </a:spcBef>
              <a:spcAft>
                <a:spcPts val="0"/>
              </a:spcAft>
              <a:buClr>
                <a:schemeClr val="dk1"/>
              </a:buClr>
              <a:buSzPts val="1400"/>
              <a:buChar char="●"/>
            </a:pPr>
            <a:r>
              <a:rPr lang="en-US" sz="1400">
                <a:solidFill>
                  <a:schemeClr val="dk1"/>
                </a:solidFill>
              </a:rPr>
              <a:t>MicroProfile : choix des features une à une (au sein des spécifications MicroProfile), tous les runtimes ne disposant pas starter / generator pour créer son template de projet (Thorntail en a un)</a:t>
            </a:r>
            <a:endParaRPr sz="1400">
              <a:solidFill>
                <a:schemeClr val="dk1"/>
              </a:solidFill>
            </a:endParaRPr>
          </a:p>
          <a:p>
            <a:pPr marL="0" lvl="0" indent="0" algn="l" rtl="0">
              <a:lnSpc>
                <a:spcPct val="100000"/>
              </a:lnSpc>
              <a:spcBef>
                <a:spcPts val="0"/>
              </a:spcBef>
              <a:spcAft>
                <a:spcPts val="0"/>
              </a:spcAft>
              <a:buNone/>
            </a:pPr>
            <a:endParaRPr sz="1400">
              <a:solidFill>
                <a:schemeClr val="dk1"/>
              </a:solidFill>
            </a:endParaRPr>
          </a:p>
          <a:p>
            <a:pPr marL="0" lvl="0" indent="0" algn="l" rtl="0">
              <a:lnSpc>
                <a:spcPct val="100000"/>
              </a:lnSpc>
              <a:spcBef>
                <a:spcPts val="0"/>
              </a:spcBef>
              <a:spcAft>
                <a:spcPts val="0"/>
              </a:spcAft>
              <a:buNone/>
            </a:pPr>
            <a:r>
              <a:rPr lang="en-US" sz="1400" b="1">
                <a:solidFill>
                  <a:schemeClr val="dk1"/>
                </a:solidFill>
              </a:rPr>
              <a:t>Codage de l’API</a:t>
            </a:r>
            <a:endParaRPr sz="1400" b="1">
              <a:solidFill>
                <a:schemeClr val="dk1"/>
              </a:solidFill>
            </a:endParaRPr>
          </a:p>
          <a:p>
            <a:pPr marL="457200" lvl="0" indent="-317500" algn="l" rtl="0">
              <a:lnSpc>
                <a:spcPct val="100000"/>
              </a:lnSpc>
              <a:spcBef>
                <a:spcPts val="0"/>
              </a:spcBef>
              <a:spcAft>
                <a:spcPts val="0"/>
              </a:spcAft>
              <a:buClr>
                <a:schemeClr val="dk1"/>
              </a:buClr>
              <a:buSzPts val="1400"/>
              <a:buChar char="●"/>
            </a:pPr>
            <a:r>
              <a:rPr lang="en-US" sz="1400">
                <a:solidFill>
                  <a:schemeClr val="dk1"/>
                </a:solidFill>
              </a:rPr>
              <a:t>Spring / MicroProfile : peu de différences, annotations presque similaires</a:t>
            </a:r>
            <a:endParaRPr sz="1400">
              <a:solidFill>
                <a:schemeClr val="dk1"/>
              </a:solidFill>
            </a:endParaRPr>
          </a:p>
          <a:p>
            <a:pPr marL="0" lvl="0" indent="0" algn="l" rtl="0">
              <a:lnSpc>
                <a:spcPct val="100000"/>
              </a:lnSpc>
              <a:spcBef>
                <a:spcPts val="0"/>
              </a:spcBef>
              <a:spcAft>
                <a:spcPts val="0"/>
              </a:spcAft>
              <a:buNone/>
            </a:pPr>
            <a:endParaRPr sz="1400">
              <a:solidFill>
                <a:schemeClr val="dk1"/>
              </a:solidFill>
            </a:endParaRPr>
          </a:p>
          <a:p>
            <a:pPr marL="0" lvl="0" indent="0" algn="l" rtl="0">
              <a:lnSpc>
                <a:spcPct val="100000"/>
              </a:lnSpc>
              <a:spcBef>
                <a:spcPts val="0"/>
              </a:spcBef>
              <a:spcAft>
                <a:spcPts val="0"/>
              </a:spcAft>
              <a:buNone/>
            </a:pPr>
            <a:r>
              <a:rPr lang="en-US" sz="1400" b="1">
                <a:solidFill>
                  <a:schemeClr val="dk1"/>
                </a:solidFill>
              </a:rPr>
              <a:t>Codage des services</a:t>
            </a:r>
            <a:endParaRPr sz="1400" b="1">
              <a:solidFill>
                <a:schemeClr val="dk1"/>
              </a:solidFill>
            </a:endParaRPr>
          </a:p>
          <a:p>
            <a:pPr marL="457200" lvl="0" indent="-317500" algn="l" rtl="0">
              <a:lnSpc>
                <a:spcPct val="100000"/>
              </a:lnSpc>
              <a:spcBef>
                <a:spcPts val="0"/>
              </a:spcBef>
              <a:spcAft>
                <a:spcPts val="0"/>
              </a:spcAft>
              <a:buClr>
                <a:schemeClr val="dk1"/>
              </a:buClr>
              <a:buSzPts val="1400"/>
              <a:buChar char="●"/>
            </a:pPr>
            <a:r>
              <a:rPr lang="en-US" sz="1400">
                <a:solidFill>
                  <a:schemeClr val="dk1"/>
                </a:solidFill>
              </a:rPr>
              <a:t>Spring / MicroProfile : idem, peu de différences</a:t>
            </a:r>
            <a:endParaRPr sz="1400">
              <a:solidFill>
                <a:schemeClr val="dk1"/>
              </a:solidFill>
            </a:endParaRPr>
          </a:p>
          <a:p>
            <a:pPr marL="0" lvl="0" indent="0" algn="l" rtl="0">
              <a:lnSpc>
                <a:spcPct val="100000"/>
              </a:lnSpc>
              <a:spcBef>
                <a:spcPts val="0"/>
              </a:spcBef>
              <a:spcAft>
                <a:spcPts val="0"/>
              </a:spcAft>
              <a:buNone/>
            </a:pPr>
            <a:endParaRPr sz="1400">
              <a:solidFill>
                <a:schemeClr val="dk1"/>
              </a:solidFill>
            </a:endParaRPr>
          </a:p>
          <a:p>
            <a:pPr marL="0" lvl="0" indent="0" algn="l" rtl="0">
              <a:lnSpc>
                <a:spcPct val="100000"/>
              </a:lnSpc>
              <a:spcBef>
                <a:spcPts val="0"/>
              </a:spcBef>
              <a:spcAft>
                <a:spcPts val="0"/>
              </a:spcAft>
              <a:buNone/>
            </a:pPr>
            <a:r>
              <a:rPr lang="en-US" sz="1400" b="1">
                <a:solidFill>
                  <a:schemeClr val="dk1"/>
                </a:solidFill>
              </a:rPr>
              <a:t>Codage de la couche de persistance</a:t>
            </a:r>
            <a:endParaRPr sz="1400" b="1">
              <a:solidFill>
                <a:schemeClr val="dk1"/>
              </a:solidFill>
            </a:endParaRPr>
          </a:p>
          <a:p>
            <a:pPr marL="457200" lvl="0" indent="-317500" algn="l" rtl="0">
              <a:lnSpc>
                <a:spcPct val="100000"/>
              </a:lnSpc>
              <a:spcBef>
                <a:spcPts val="0"/>
              </a:spcBef>
              <a:spcAft>
                <a:spcPts val="0"/>
              </a:spcAft>
              <a:buClr>
                <a:schemeClr val="dk1"/>
              </a:buClr>
              <a:buSzPts val="1400"/>
              <a:buChar char="●"/>
            </a:pPr>
            <a:r>
              <a:rPr lang="en-US" sz="1400">
                <a:solidFill>
                  <a:schemeClr val="dk1"/>
                </a:solidFill>
              </a:rPr>
              <a:t>Spring : très simple / court, juste l’interface</a:t>
            </a:r>
            <a:endParaRPr sz="1400">
              <a:solidFill>
                <a:schemeClr val="dk1"/>
              </a:solidFill>
            </a:endParaRPr>
          </a:p>
          <a:p>
            <a:pPr marL="457200" lvl="0" indent="-317500" algn="l" rtl="0">
              <a:lnSpc>
                <a:spcPct val="100000"/>
              </a:lnSpc>
              <a:spcBef>
                <a:spcPts val="0"/>
              </a:spcBef>
              <a:spcAft>
                <a:spcPts val="0"/>
              </a:spcAft>
              <a:buClr>
                <a:schemeClr val="dk1"/>
              </a:buClr>
              <a:buSzPts val="1400"/>
              <a:buChar char="●"/>
            </a:pPr>
            <a:r>
              <a:rPr lang="en-US" sz="1400">
                <a:solidFill>
                  <a:schemeClr val="dk1"/>
                </a:solidFill>
              </a:rPr>
              <a:t>MicroProfile : besoin de déclarer tous les composants de la spec JPA (EntityManager, écriture des query, persistence.xml, etc.)</a:t>
            </a:r>
            <a:endParaRPr sz="1400">
              <a:solidFill>
                <a:schemeClr val="dk1"/>
              </a:solidFill>
            </a:endParaRPr>
          </a:p>
          <a:p>
            <a:pPr marL="0" lvl="0" indent="0" algn="l" rtl="0">
              <a:lnSpc>
                <a:spcPct val="100000"/>
              </a:lnSpc>
              <a:spcBef>
                <a:spcPts val="0"/>
              </a:spcBef>
              <a:spcAft>
                <a:spcPts val="0"/>
              </a:spcAft>
              <a:buNone/>
            </a:pPr>
            <a:endParaRPr sz="1400">
              <a:solidFill>
                <a:schemeClr val="dk1"/>
              </a:solidFill>
            </a:endParaRPr>
          </a:p>
          <a:p>
            <a:pPr marL="0" lvl="0" indent="0" algn="l" rtl="0">
              <a:lnSpc>
                <a:spcPct val="100000"/>
              </a:lnSpc>
              <a:spcBef>
                <a:spcPts val="0"/>
              </a:spcBef>
              <a:spcAft>
                <a:spcPts val="0"/>
              </a:spcAft>
              <a:buNone/>
            </a:pPr>
            <a:r>
              <a:rPr lang="en-US" sz="1400" b="1">
                <a:solidFill>
                  <a:schemeClr val="dk1"/>
                </a:solidFill>
              </a:rPr>
              <a:t>Intégration Cloud</a:t>
            </a:r>
            <a:r>
              <a:rPr lang="en-US" sz="1400">
                <a:solidFill>
                  <a:schemeClr val="dk1"/>
                </a:solidFill>
              </a:rPr>
              <a:t> (fonctionnalité du Capability Model)</a:t>
            </a:r>
            <a:endParaRPr sz="1400">
              <a:solidFill>
                <a:schemeClr val="dk1"/>
              </a:solidFill>
            </a:endParaRPr>
          </a:p>
          <a:p>
            <a:pPr marL="457200" lvl="0" indent="-317500" algn="l" rtl="0">
              <a:lnSpc>
                <a:spcPct val="100000"/>
              </a:lnSpc>
              <a:spcBef>
                <a:spcPts val="0"/>
              </a:spcBef>
              <a:spcAft>
                <a:spcPts val="0"/>
              </a:spcAft>
              <a:buClr>
                <a:schemeClr val="dk1"/>
              </a:buClr>
              <a:buSzPts val="1400"/>
              <a:buChar char="●"/>
            </a:pPr>
            <a:r>
              <a:rPr lang="en-US" sz="1400">
                <a:solidFill>
                  <a:schemeClr val="dk1"/>
                </a:solidFill>
              </a:rPr>
              <a:t>Spring : impec !</a:t>
            </a:r>
            <a:endParaRPr sz="1400">
              <a:solidFill>
                <a:schemeClr val="dk1"/>
              </a:solidFill>
            </a:endParaRPr>
          </a:p>
          <a:p>
            <a:pPr marL="457200" lvl="0" indent="-317500" algn="l" rtl="0">
              <a:lnSpc>
                <a:spcPct val="100000"/>
              </a:lnSpc>
              <a:spcBef>
                <a:spcPts val="0"/>
              </a:spcBef>
              <a:spcAft>
                <a:spcPts val="0"/>
              </a:spcAft>
              <a:buClr>
                <a:schemeClr val="dk1"/>
              </a:buClr>
              <a:buSzPts val="1400"/>
              <a:buChar char="●"/>
            </a:pPr>
            <a:r>
              <a:rPr lang="en-US" sz="1400">
                <a:solidFill>
                  <a:schemeClr val="dk1"/>
                </a:solidFill>
              </a:rPr>
              <a:t>MP : il faut vraiment vérifier quelles sont les features du capability model couvertes par quel runtime (sinon vous pourriez le regretter au moment de l’implémentation, cf Consul et OpenLiberty…)</a:t>
            </a:r>
            <a:endParaRPr sz="1400">
              <a:solidFill>
                <a:schemeClr val="dk1"/>
              </a:solidFill>
            </a:endParaRPr>
          </a:p>
          <a:p>
            <a:pPr marL="0" lvl="0" indent="0" algn="l" rtl="0">
              <a:lnSpc>
                <a:spcPct val="100000"/>
              </a:lnSpc>
              <a:spcBef>
                <a:spcPts val="0"/>
              </a:spcBef>
              <a:spcAft>
                <a:spcPts val="0"/>
              </a:spcAft>
              <a:buNone/>
            </a:pPr>
            <a:endParaRPr sz="1400">
              <a:solidFill>
                <a:schemeClr val="dk1"/>
              </a:solidFill>
            </a:endParaRPr>
          </a:p>
          <a:p>
            <a:pPr marL="0" lvl="0" indent="0" algn="l" rtl="0">
              <a:lnSpc>
                <a:spcPct val="100000"/>
              </a:lnSpc>
              <a:spcBef>
                <a:spcPts val="0"/>
              </a:spcBef>
              <a:spcAft>
                <a:spcPts val="0"/>
              </a:spcAft>
              <a:buNone/>
            </a:pPr>
            <a:r>
              <a:rPr lang="en-US" sz="1400" b="1">
                <a:solidFill>
                  <a:srgbClr val="FF0000"/>
                </a:solidFill>
              </a:rPr>
              <a:t>Le mot de la fin</a:t>
            </a:r>
            <a:endParaRPr sz="1400">
              <a:solidFill>
                <a:schemeClr val="dk1"/>
              </a:solidFill>
            </a:endParaRPr>
          </a:p>
          <a:p>
            <a:pPr marL="457200" lvl="0" indent="-317500" algn="l" rtl="0">
              <a:lnSpc>
                <a:spcPct val="100000"/>
              </a:lnSpc>
              <a:spcBef>
                <a:spcPts val="0"/>
              </a:spcBef>
              <a:spcAft>
                <a:spcPts val="0"/>
              </a:spcAft>
              <a:buClr>
                <a:schemeClr val="dk1"/>
              </a:buClr>
              <a:buSzPts val="1400"/>
              <a:buChar char="●"/>
            </a:pPr>
            <a:r>
              <a:rPr lang="en-US" sz="1400">
                <a:solidFill>
                  <a:schemeClr val="dk1"/>
                </a:solidFill>
              </a:rPr>
              <a:t>Spring → “opinioniated” point of view (choix de simplifier un certain nombre de fonctionnalités basiques)</a:t>
            </a:r>
            <a:endParaRPr sz="1400">
              <a:solidFill>
                <a:schemeClr val="dk1"/>
              </a:solidFill>
            </a:endParaRPr>
          </a:p>
          <a:p>
            <a:pPr marL="457200" lvl="0" indent="-317500" algn="l" rtl="0">
              <a:lnSpc>
                <a:spcPct val="100000"/>
              </a:lnSpc>
              <a:spcBef>
                <a:spcPts val="0"/>
              </a:spcBef>
              <a:spcAft>
                <a:spcPts val="0"/>
              </a:spcAft>
              <a:buClr>
                <a:schemeClr val="dk1"/>
              </a:buClr>
              <a:buSzPts val="1400"/>
              <a:buChar char="●"/>
            </a:pPr>
            <a:r>
              <a:rPr lang="en-US" sz="1400">
                <a:solidFill>
                  <a:schemeClr val="dk1"/>
                </a:solidFill>
              </a:rPr>
              <a:t>MicroProfile → choix de la généricité, standardisation ET portabilité entre les différents vendors des runtimes</a:t>
            </a:r>
            <a:endParaRPr sz="1400">
              <a:solidFill>
                <a:schemeClr val="dk1"/>
              </a:solidFill>
            </a:endParaRPr>
          </a:p>
          <a:p>
            <a:pPr marL="0" lvl="0" indent="0" algn="l" rtl="0">
              <a:lnSpc>
                <a:spcPct val="100000"/>
              </a:lnSpc>
              <a:spcBef>
                <a:spcPts val="0"/>
              </a:spcBef>
              <a:spcAft>
                <a:spcPts val="0"/>
              </a:spcAft>
              <a:buNone/>
            </a:pPr>
            <a:endParaRPr sz="1400">
              <a:solidFill>
                <a:schemeClr val="dk1"/>
              </a:solidFill>
            </a:endParaRPr>
          </a:p>
          <a:p>
            <a:pPr marL="0" lvl="0" indent="0" algn="l" rtl="0">
              <a:lnSpc>
                <a:spcPct val="100000"/>
              </a:lnSpc>
              <a:spcBef>
                <a:spcPts val="0"/>
              </a:spcBef>
              <a:spcAft>
                <a:spcPts val="0"/>
              </a:spcAft>
              <a:buNone/>
            </a:pPr>
            <a:endParaRPr sz="1400">
              <a:solidFill>
                <a:schemeClr val="dk1"/>
              </a:solidFill>
            </a:endParaRPr>
          </a:p>
        </p:txBody>
      </p:sp>
      <p:sp>
        <p:nvSpPr>
          <p:cNvPr id="864" name="Google Shape;864;g57c67149a4_0_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5656b515f7_1_25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1" name="Google Shape;871;g5656b515f7_1_2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5656b515f7_1_6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chemeClr val="dk1"/>
                </a:solidFill>
              </a:rPr>
              <a:t>Montrer le landscape complet à côté des slides, </a:t>
            </a:r>
            <a:r>
              <a:rPr lang="en-US" sz="1400" b="1">
                <a:solidFill>
                  <a:schemeClr val="dk1"/>
                </a:solidFill>
              </a:rPr>
              <a:t>ce site est une vraie perle !</a:t>
            </a:r>
            <a:endParaRPr sz="1400" b="1">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US" sz="1400">
                <a:solidFill>
                  <a:schemeClr val="dk1"/>
                </a:solidFill>
              </a:rPr>
              <a:t>“CNCF is an open source software foundation dedicated to making cloud native computing universal and sustainable.”</a:t>
            </a:r>
            <a:endParaRPr sz="1400">
              <a:solidFill>
                <a:schemeClr val="dk1"/>
              </a:solidFill>
            </a:endParaRPr>
          </a:p>
        </p:txBody>
      </p:sp>
      <p:sp>
        <p:nvSpPr>
          <p:cNvPr id="876" name="Google Shape;876;g5656b515f7_1_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5656b515f7_1_45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400">
                <a:solidFill>
                  <a:schemeClr val="dk1"/>
                </a:solidFill>
              </a:rPr>
              <a:t>“Infinity War 2” → Quelle pourrait être la suite ?</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None/>
            </a:pPr>
            <a:r>
              <a:rPr lang="en-US" sz="1400">
                <a:solidFill>
                  <a:schemeClr val="dk1"/>
                </a:solidFill>
              </a:rPr>
              <a:t>Pour Quarkus, voir la note du 11/04/2019 de Ken Finnigan, qui confirme que Quarkus prend la suite de Thorntail 4.x (</a:t>
            </a:r>
            <a:r>
              <a:rPr lang="en-US" sz="1100" u="sng">
                <a:solidFill>
                  <a:schemeClr val="hlink"/>
                </a:solidFill>
                <a:latin typeface="Arial"/>
                <a:ea typeface="Arial"/>
                <a:cs typeface="Arial"/>
                <a:sym typeface="Arial"/>
                <a:hlinkClick r:id="rId3"/>
              </a:rPr>
              <a:t>https://thorntail.io/posts/thorntail-community-announcement-on-quarkus/</a:t>
            </a:r>
            <a:r>
              <a:rPr lang="en-US" sz="1400">
                <a:solidFill>
                  <a:schemeClr val="dk1"/>
                </a:solidFill>
              </a:rPr>
              <a:t>)</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Clr>
                <a:schemeClr val="dk1"/>
              </a:buClr>
              <a:buSzPts val="1100"/>
              <a:buFont typeface="Arial"/>
              <a:buNone/>
            </a:pPr>
            <a:r>
              <a:rPr lang="en-US" sz="1400">
                <a:solidFill>
                  <a:schemeClr val="dk1"/>
                </a:solidFill>
              </a:rPr>
              <a:t>Parler également de Netflix qui arrête de supporter sa suite Netflix OSS</a:t>
            </a:r>
            <a:br>
              <a:rPr lang="en-US" sz="1400">
                <a:solidFill>
                  <a:schemeClr val="dk1"/>
                </a:solidFill>
              </a:rPr>
            </a:b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None/>
            </a:pPr>
            <a:endParaRPr/>
          </a:p>
        </p:txBody>
      </p:sp>
      <p:sp>
        <p:nvSpPr>
          <p:cNvPr id="884" name="Google Shape;884;g5656b515f7_1_4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5656b515f7_1_44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050" b="1">
                <a:solidFill>
                  <a:srgbClr val="0A0A0A"/>
                </a:solidFill>
                <a:highlight>
                  <a:srgbClr val="FFFFFF"/>
                </a:highlight>
                <a:latin typeface="Roboto"/>
                <a:ea typeface="Roboto"/>
                <a:cs typeface="Roboto"/>
                <a:sym typeface="Roboto"/>
              </a:rPr>
              <a:t>Istio </a:t>
            </a:r>
            <a:r>
              <a:rPr lang="en-US" sz="1050">
                <a:solidFill>
                  <a:srgbClr val="0A0A0A"/>
                </a:solidFill>
                <a:highlight>
                  <a:srgbClr val="FFFFFF"/>
                </a:highlight>
                <a:latin typeface="Roboto"/>
                <a:ea typeface="Roboto"/>
                <a:cs typeface="Roboto"/>
                <a:sym typeface="Roboto"/>
              </a:rPr>
              <a:t>is an open platform which aims to provide a uniform way to </a:t>
            </a:r>
            <a:r>
              <a:rPr lang="en-US" sz="1050" b="1">
                <a:solidFill>
                  <a:srgbClr val="0A0A0A"/>
                </a:solidFill>
                <a:highlight>
                  <a:srgbClr val="FFFFFF"/>
                </a:highlight>
                <a:latin typeface="Roboto"/>
                <a:ea typeface="Roboto"/>
                <a:cs typeface="Roboto"/>
                <a:sym typeface="Roboto"/>
              </a:rPr>
              <a:t>connect, manage and secure microservices</a:t>
            </a:r>
            <a:r>
              <a:rPr lang="en-US" sz="1050">
                <a:solidFill>
                  <a:srgbClr val="0A0A0A"/>
                </a:solidFill>
                <a:highlight>
                  <a:srgbClr val="FFFFFF"/>
                </a:highlight>
                <a:latin typeface="Roboto"/>
                <a:ea typeface="Roboto"/>
                <a:cs typeface="Roboto"/>
                <a:sym typeface="Roboto"/>
              </a:rPr>
              <a:t>. However, these are </a:t>
            </a:r>
            <a:r>
              <a:rPr lang="en-US" sz="1050" b="1">
                <a:solidFill>
                  <a:srgbClr val="0A0A0A"/>
                </a:solidFill>
                <a:highlight>
                  <a:srgbClr val="FFFFFF"/>
                </a:highlight>
                <a:latin typeface="Roboto"/>
                <a:ea typeface="Roboto"/>
                <a:cs typeface="Roboto"/>
                <a:sym typeface="Roboto"/>
              </a:rPr>
              <a:t>capabilities that are already provided by a variety of programming frameworks</a:t>
            </a:r>
            <a:r>
              <a:rPr lang="en-US" sz="1050">
                <a:solidFill>
                  <a:srgbClr val="0A0A0A"/>
                </a:solidFill>
                <a:highlight>
                  <a:srgbClr val="FFFFFF"/>
                </a:highlight>
                <a:latin typeface="Roboto"/>
                <a:ea typeface="Roboto"/>
                <a:cs typeface="Roboto"/>
                <a:sym typeface="Roboto"/>
              </a:rPr>
              <a:t>, such as Netflix OSS and MicroProfile fault tolerance. Can a platform really know everything about an application, or does the application sometimes know better?</a:t>
            </a:r>
            <a:endParaRPr sz="1050">
              <a:solidFill>
                <a:srgbClr val="0A0A0A"/>
              </a:solidFill>
              <a:highlight>
                <a:srgbClr val="FFFFFF"/>
              </a:highlight>
              <a:latin typeface="Roboto"/>
              <a:ea typeface="Roboto"/>
              <a:cs typeface="Roboto"/>
              <a:sym typeface="Roboto"/>
            </a:endParaRPr>
          </a:p>
          <a:p>
            <a:pPr marL="0" lvl="0" indent="0" algn="l" rtl="0">
              <a:spcBef>
                <a:spcPts val="0"/>
              </a:spcBef>
              <a:spcAft>
                <a:spcPts val="0"/>
              </a:spcAft>
              <a:buNone/>
            </a:pPr>
            <a:endParaRPr sz="1050">
              <a:solidFill>
                <a:srgbClr val="0A0A0A"/>
              </a:solidFill>
              <a:highlight>
                <a:srgbClr val="FFFFFF"/>
              </a:highlight>
              <a:latin typeface="Roboto"/>
              <a:ea typeface="Roboto"/>
              <a:cs typeface="Roboto"/>
              <a:sym typeface="Roboto"/>
            </a:endParaRPr>
          </a:p>
          <a:p>
            <a:pPr marL="0" lvl="0" indent="0" algn="l" rtl="0">
              <a:spcBef>
                <a:spcPts val="0"/>
              </a:spcBef>
              <a:spcAft>
                <a:spcPts val="0"/>
              </a:spcAft>
              <a:buNone/>
            </a:pPr>
            <a:r>
              <a:rPr lang="en-US" sz="1050" b="1">
                <a:solidFill>
                  <a:srgbClr val="0A0A0A"/>
                </a:solidFill>
                <a:highlight>
                  <a:srgbClr val="FFFFFF"/>
                </a:highlight>
                <a:latin typeface="Roboto"/>
                <a:ea typeface="Roboto"/>
                <a:cs typeface="Roboto"/>
                <a:sym typeface="Roboto"/>
              </a:rPr>
              <a:t>service mesh</a:t>
            </a:r>
            <a:r>
              <a:rPr lang="en-US" sz="1050">
                <a:solidFill>
                  <a:srgbClr val="0A0A0A"/>
                </a:solidFill>
                <a:highlight>
                  <a:srgbClr val="FFFFFF"/>
                </a:highlight>
                <a:latin typeface="Roboto"/>
                <a:ea typeface="Roboto"/>
                <a:cs typeface="Roboto"/>
                <a:sym typeface="Roboto"/>
              </a:rPr>
              <a:t> = </a:t>
            </a:r>
            <a:r>
              <a:rPr lang="en-US" sz="1050" b="1">
                <a:solidFill>
                  <a:srgbClr val="0A0A0A"/>
                </a:solidFill>
                <a:highlight>
                  <a:srgbClr val="FFFFFF"/>
                </a:highlight>
                <a:latin typeface="Roboto"/>
                <a:ea typeface="Roboto"/>
                <a:cs typeface="Roboto"/>
                <a:sym typeface="Roboto"/>
              </a:rPr>
              <a:t>distributed, decentralised infrastructure</a:t>
            </a:r>
            <a:r>
              <a:rPr lang="en-US" sz="1050">
                <a:solidFill>
                  <a:srgbClr val="0A0A0A"/>
                </a:solidFill>
                <a:highlight>
                  <a:srgbClr val="FFFFFF"/>
                </a:highlight>
                <a:latin typeface="Roboto"/>
                <a:ea typeface="Roboto"/>
                <a:cs typeface="Roboto"/>
                <a:sym typeface="Roboto"/>
              </a:rPr>
              <a:t> between your services that makes your service to service communication safe and reliable (stable et fiable)</a:t>
            </a:r>
            <a:endParaRPr sz="1050">
              <a:solidFill>
                <a:srgbClr val="0A0A0A"/>
              </a:solidFill>
              <a:highlight>
                <a:srgbClr val="FFFFFF"/>
              </a:highlight>
              <a:latin typeface="Roboto"/>
              <a:ea typeface="Roboto"/>
              <a:cs typeface="Roboto"/>
              <a:sym typeface="Roboto"/>
            </a:endParaRPr>
          </a:p>
          <a:p>
            <a:pPr marL="0" lvl="0" indent="0" algn="l" rtl="0">
              <a:spcBef>
                <a:spcPts val="0"/>
              </a:spcBef>
              <a:spcAft>
                <a:spcPts val="0"/>
              </a:spcAft>
              <a:buNone/>
            </a:pPr>
            <a:r>
              <a:rPr lang="en-US" sz="1050">
                <a:solidFill>
                  <a:srgbClr val="0A0A0A"/>
                </a:solidFill>
                <a:highlight>
                  <a:srgbClr val="FFFFFF"/>
                </a:highlight>
                <a:latin typeface="Roboto"/>
                <a:ea typeface="Roboto"/>
                <a:cs typeface="Roboto"/>
                <a:sym typeface="Roboto"/>
              </a:rPr>
              <a:t>→ Le service mesh n’est biensûr valable que pour des applications Cloud-Native, ici impliquant Kubernetes comme orchestrateur</a:t>
            </a:r>
            <a:endParaRPr sz="1050">
              <a:solidFill>
                <a:srgbClr val="0A0A0A"/>
              </a:solidFill>
              <a:highlight>
                <a:srgbClr val="FFFFFF"/>
              </a:highlight>
              <a:latin typeface="Roboto"/>
              <a:ea typeface="Roboto"/>
              <a:cs typeface="Roboto"/>
              <a:sym typeface="Roboto"/>
            </a:endParaRPr>
          </a:p>
          <a:p>
            <a:pPr marL="0" lvl="0" indent="0" algn="l" rtl="0">
              <a:spcBef>
                <a:spcPts val="0"/>
              </a:spcBef>
              <a:spcAft>
                <a:spcPts val="0"/>
              </a:spcAft>
              <a:buNone/>
            </a:pPr>
            <a:endParaRPr sz="1050">
              <a:solidFill>
                <a:srgbClr val="0A0A0A"/>
              </a:solidFill>
              <a:highlight>
                <a:srgbClr val="FFFFFF"/>
              </a:highlight>
              <a:latin typeface="Roboto"/>
              <a:ea typeface="Roboto"/>
              <a:cs typeface="Roboto"/>
              <a:sym typeface="Roboto"/>
            </a:endParaRPr>
          </a:p>
          <a:p>
            <a:pPr marL="0" lvl="0" indent="0" algn="l" rtl="0">
              <a:spcBef>
                <a:spcPts val="0"/>
              </a:spcBef>
              <a:spcAft>
                <a:spcPts val="0"/>
              </a:spcAft>
              <a:buNone/>
            </a:pPr>
            <a:r>
              <a:rPr lang="en-US" sz="1050">
                <a:solidFill>
                  <a:srgbClr val="0A0A0A"/>
                </a:solidFill>
                <a:highlight>
                  <a:srgbClr val="FFFFFF"/>
                </a:highlight>
                <a:latin typeface="Roboto"/>
                <a:ea typeface="Roboto"/>
                <a:cs typeface="Roboto"/>
                <a:sym typeface="Roboto"/>
              </a:rPr>
              <a:t>On bouge toutes les préoccupations de communication des applications (service discovery, load balancer, circuite breaker, etc. comme la suite Netflix OSS qui </a:t>
            </a:r>
            <a:r>
              <a:rPr lang="en-US" sz="1050" b="1">
                <a:solidFill>
                  <a:srgbClr val="0A0A0A"/>
                </a:solidFill>
                <a:highlight>
                  <a:srgbClr val="FFFFFF"/>
                </a:highlight>
                <a:latin typeface="Roboto"/>
                <a:ea typeface="Roboto"/>
                <a:cs typeface="Roboto"/>
                <a:sym typeface="Roboto"/>
              </a:rPr>
              <a:t>sont autant de dépendances incluses dans le microservice</a:t>
            </a:r>
            <a:r>
              <a:rPr lang="en-US" sz="1050">
                <a:solidFill>
                  <a:srgbClr val="0A0A0A"/>
                </a:solidFill>
                <a:highlight>
                  <a:srgbClr val="FFFFFF"/>
                </a:highlight>
                <a:latin typeface="Roboto"/>
                <a:ea typeface="Roboto"/>
                <a:cs typeface="Roboto"/>
                <a:sym typeface="Roboto"/>
              </a:rPr>
              <a:t>) en dehors du domaine métier, dans un sidecar proxy</a:t>
            </a:r>
            <a:endParaRPr sz="1050">
              <a:solidFill>
                <a:srgbClr val="0A0A0A"/>
              </a:solidFill>
              <a:highlight>
                <a:srgbClr val="FFFFFF"/>
              </a:highlight>
              <a:latin typeface="Roboto"/>
              <a:ea typeface="Roboto"/>
              <a:cs typeface="Roboto"/>
              <a:sym typeface="Roboto"/>
            </a:endParaRPr>
          </a:p>
          <a:p>
            <a:pPr marL="0" lvl="0" indent="0" algn="l" rtl="0">
              <a:spcBef>
                <a:spcPts val="0"/>
              </a:spcBef>
              <a:spcAft>
                <a:spcPts val="0"/>
              </a:spcAft>
              <a:buNone/>
            </a:pPr>
            <a:endParaRPr sz="1050">
              <a:solidFill>
                <a:srgbClr val="0A0A0A"/>
              </a:solidFill>
              <a:highlight>
                <a:srgbClr val="FFFFFF"/>
              </a:highlight>
              <a:latin typeface="Roboto"/>
              <a:ea typeface="Roboto"/>
              <a:cs typeface="Roboto"/>
              <a:sym typeface="Roboto"/>
            </a:endParaRPr>
          </a:p>
          <a:p>
            <a:pPr marL="0" lvl="0" indent="0" algn="l" rtl="0">
              <a:spcBef>
                <a:spcPts val="0"/>
              </a:spcBef>
              <a:spcAft>
                <a:spcPts val="0"/>
              </a:spcAft>
              <a:buNone/>
            </a:pPr>
            <a:r>
              <a:rPr lang="en-US" sz="1050">
                <a:solidFill>
                  <a:srgbClr val="0A0A0A"/>
                </a:solidFill>
                <a:highlight>
                  <a:srgbClr val="FFFFFF"/>
                </a:highlight>
                <a:latin typeface="Roboto"/>
                <a:ea typeface="Roboto"/>
                <a:cs typeface="Roboto"/>
                <a:sym typeface="Roboto"/>
              </a:rPr>
              <a:t>Donc, au final, un concurrent potentiel pour Spring et MicroProfile ?</a:t>
            </a:r>
            <a:endParaRPr sz="1050">
              <a:solidFill>
                <a:srgbClr val="0A0A0A"/>
              </a:solidFill>
              <a:highlight>
                <a:srgbClr val="FFFFFF"/>
              </a:highlight>
              <a:latin typeface="Roboto"/>
              <a:ea typeface="Roboto"/>
              <a:cs typeface="Roboto"/>
              <a:sym typeface="Roboto"/>
            </a:endParaRPr>
          </a:p>
        </p:txBody>
      </p:sp>
      <p:sp>
        <p:nvSpPr>
          <p:cNvPr id="889" name="Google Shape;889;g5656b515f7_1_4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04607462_0_7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t>On va comparer 2 stacks techniques pour l’implémentation de microservices, encore faut-il </a:t>
            </a:r>
            <a:r>
              <a:rPr lang="en-US" sz="1400" b="1"/>
              <a:t>savoir ce qu’il est pertinent de comparer</a:t>
            </a:r>
            <a:r>
              <a:rPr lang="en-US" sz="1400"/>
              <a:t> quant à ces derniers !</a:t>
            </a:r>
            <a:endParaRPr sz="1400"/>
          </a:p>
          <a:p>
            <a:pPr marL="0" lvl="0" indent="0" algn="l" rtl="0">
              <a:spcBef>
                <a:spcPts val="0"/>
              </a:spcBef>
              <a:spcAft>
                <a:spcPts val="0"/>
              </a:spcAft>
              <a:buNone/>
            </a:pPr>
            <a:r>
              <a:rPr lang="en-US" sz="1400"/>
              <a:t>D’où quelques rappels sur </a:t>
            </a:r>
            <a:r>
              <a:rPr lang="en-US" sz="1400" b="1"/>
              <a:t>l’origine </a:t>
            </a:r>
            <a:r>
              <a:rPr lang="en-US" sz="1400"/>
              <a:t>des microservices, et les </a:t>
            </a:r>
            <a:r>
              <a:rPr lang="en-US" sz="1400" b="1"/>
              <a:t>problématiques </a:t>
            </a:r>
            <a:r>
              <a:rPr lang="en-US" sz="1400"/>
              <a:t>auxquelles ils sont censés répondre.</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US" sz="1400"/>
              <a:t>On va commencer par un rien d’histoire, et </a:t>
            </a:r>
            <a:r>
              <a:rPr lang="en-US" sz="1400" b="1"/>
              <a:t>faire un constat sur ce qui s’est passé</a:t>
            </a:r>
            <a:endParaRPr sz="1400" b="1"/>
          </a:p>
          <a:p>
            <a:pPr marL="0" lvl="0" indent="0" algn="l" rtl="0">
              <a:spcBef>
                <a:spcPts val="0"/>
              </a:spcBef>
              <a:spcAft>
                <a:spcPts val="0"/>
              </a:spcAft>
              <a:buNone/>
            </a:pPr>
            <a:endParaRPr sz="1400" b="1"/>
          </a:p>
          <a:p>
            <a:pPr marL="0" lvl="0" indent="0" algn="l" rtl="0">
              <a:spcBef>
                <a:spcPts val="0"/>
              </a:spcBef>
              <a:spcAft>
                <a:spcPts val="0"/>
              </a:spcAft>
              <a:buClr>
                <a:schemeClr val="dk1"/>
              </a:buClr>
              <a:buSzPts val="1100"/>
              <a:buFont typeface="Arial"/>
              <a:buNone/>
            </a:pPr>
            <a:r>
              <a:rPr lang="en-US" sz="1400">
                <a:solidFill>
                  <a:schemeClr val="dk1"/>
                </a:solidFill>
              </a:rPr>
              <a:t>SOA = Service Oriented Architecture</a:t>
            </a:r>
            <a:endParaRPr sz="1400" b="1"/>
          </a:p>
        </p:txBody>
      </p:sp>
      <p:sp>
        <p:nvSpPr>
          <p:cNvPr id="185" name="Google Shape;185;g5604607462_0_7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5656b515f7_1_46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400">
              <a:solidFill>
                <a:schemeClr val="dk1"/>
              </a:solidFill>
            </a:endParaRPr>
          </a:p>
        </p:txBody>
      </p:sp>
      <p:sp>
        <p:nvSpPr>
          <p:cNvPr id="936" name="Google Shape;936;g5656b515f7_1_4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5604607462_0_5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3" name="Google Shape;943;g5604607462_0_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5604607462_0_5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9" name="Google Shape;949;g5604607462_0_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57c67149a4_0_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57c67149a4_0_5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SzPts val="1400"/>
              <a:buChar char="●"/>
            </a:pPr>
            <a:r>
              <a:rPr lang="en-US" sz="1400"/>
              <a:t>Les “ronds” englobant les engrenages représente la notion de </a:t>
            </a:r>
            <a:r>
              <a:rPr lang="en-US" sz="1400" b="1"/>
              <a:t>service </a:t>
            </a:r>
            <a:r>
              <a:rPr lang="en-US" sz="1400"/>
              <a:t>qui apparaît avec SOA</a:t>
            </a:r>
            <a:endParaRPr sz="1400"/>
          </a:p>
          <a:p>
            <a:pPr marL="457200" lvl="0" indent="-317500" algn="l" rtl="0">
              <a:spcBef>
                <a:spcPts val="0"/>
              </a:spcBef>
              <a:spcAft>
                <a:spcPts val="0"/>
              </a:spcAft>
              <a:buSzPts val="1400"/>
              <a:buChar char="●"/>
            </a:pPr>
            <a:r>
              <a:rPr lang="en-US" sz="1400"/>
              <a:t>le “carré” à côté du “rond” dans la partie microservices correspond à la notion d’</a:t>
            </a:r>
            <a:r>
              <a:rPr lang="en-US" sz="1400" b="1"/>
              <a:t>API</a:t>
            </a:r>
            <a:r>
              <a:rPr lang="en-US" sz="1400"/>
              <a:t> (les endpoints REST)</a:t>
            </a:r>
            <a:endParaRPr sz="1400"/>
          </a:p>
          <a:p>
            <a:pPr marL="0" lvl="0" indent="457200" algn="l" rtl="0">
              <a:spcBef>
                <a:spcPts val="0"/>
              </a:spcBef>
              <a:spcAft>
                <a:spcPts val="0"/>
              </a:spcAft>
              <a:buNone/>
            </a:pPr>
            <a:r>
              <a:rPr lang="en-US" sz="1400"/>
              <a:t>→ Cf Martin Fowler : “</a:t>
            </a:r>
            <a:r>
              <a:rPr lang="en-US" sz="1400" b="1"/>
              <a:t>Smart endpoints</a:t>
            </a:r>
            <a:r>
              <a:rPr lang="en-US" sz="1400"/>
              <a:t> and Dumb pipes”</a:t>
            </a:r>
            <a:endParaRPr sz="1400"/>
          </a:p>
          <a:p>
            <a:pPr marL="0" lvl="0" indent="457200" algn="l" rtl="0">
              <a:spcBef>
                <a:spcPts val="0"/>
              </a:spcBef>
              <a:spcAft>
                <a:spcPts val="0"/>
              </a:spcAft>
              <a:buNone/>
            </a:pPr>
            <a:r>
              <a:rPr lang="en-US" sz="1400"/>
              <a:t>Lors du passage de SOA à l’architecture microservices, </a:t>
            </a:r>
            <a:r>
              <a:rPr lang="en-US" sz="1400" b="1"/>
              <a:t>on a supprimé l’ESB</a:t>
            </a:r>
            <a:r>
              <a:rPr lang="en-US" sz="1400"/>
              <a:t>, et la complexité métier qu’il contenait. </a:t>
            </a:r>
            <a:br>
              <a:rPr lang="en-US" sz="1400"/>
            </a:br>
            <a:r>
              <a:rPr lang="en-US" sz="1400"/>
              <a:t>	Cela a été remplacé par les endpoints REST des microservices (cf la citation de Martin Fowler)</a:t>
            </a:r>
            <a:endParaRPr sz="1400"/>
          </a:p>
          <a:p>
            <a:pPr marL="457200" lvl="0" indent="-317500" algn="l" rtl="0">
              <a:spcBef>
                <a:spcPts val="0"/>
              </a:spcBef>
              <a:spcAft>
                <a:spcPts val="0"/>
              </a:spcAft>
              <a:buSzPts val="1400"/>
              <a:buChar char="●"/>
            </a:pPr>
            <a:r>
              <a:rPr lang="en-US" sz="1400"/>
              <a:t>le “1 runtime par microservice” sous-entend bien sûr la notion de </a:t>
            </a:r>
            <a:r>
              <a:rPr lang="en-US" sz="1400" b="1"/>
              <a:t>container</a:t>
            </a:r>
            <a:endParaRPr sz="1400" b="1"/>
          </a:p>
          <a:p>
            <a:pPr marL="0" lvl="0" indent="0" algn="l" rtl="0">
              <a:spcBef>
                <a:spcPts val="0"/>
              </a:spcBef>
              <a:spcAft>
                <a:spcPts val="0"/>
              </a:spcAft>
              <a:buNone/>
            </a:pPr>
            <a:endParaRPr sz="1400"/>
          </a:p>
          <a:p>
            <a:pPr marL="0" lvl="0" indent="0" algn="l" rtl="0">
              <a:spcBef>
                <a:spcPts val="0"/>
              </a:spcBef>
              <a:spcAft>
                <a:spcPts val="0"/>
              </a:spcAft>
              <a:buNone/>
            </a:pPr>
            <a:r>
              <a:rPr lang="en-US" sz="1400"/>
              <a:t>Cf Google Trends, on commence réellement à parler de microservices à partir de 2014</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US" sz="1050">
                <a:solidFill>
                  <a:srgbClr val="555858"/>
                </a:solidFill>
                <a:highlight>
                  <a:srgbClr val="FFFFFF"/>
                </a:highlight>
                <a:latin typeface="Open Sans"/>
                <a:ea typeface="Open Sans"/>
                <a:cs typeface="Open Sans"/>
                <a:sym typeface="Open Sans"/>
              </a:rPr>
              <a:t>L’API, pour Application Programming Interface, est la partie du programme qu’on expose officiellement au monde extérieur pour manipuler celui-ci.</a:t>
            </a:r>
            <a:endParaRPr sz="14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5604607462_0_1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5604607462_0_11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chemeClr val="dk1"/>
                </a:solidFill>
              </a:rPr>
              <a:t>self-contained = </a:t>
            </a:r>
            <a:r>
              <a:rPr lang="en-US" sz="1400" b="1">
                <a:solidFill>
                  <a:schemeClr val="dk1"/>
                </a:solidFill>
              </a:rPr>
              <a:t>autonome </a:t>
            </a:r>
            <a:r>
              <a:rPr lang="en-US" sz="1400">
                <a:solidFill>
                  <a:schemeClr val="dk1"/>
                </a:solidFill>
              </a:rPr>
              <a:t>(meilleure traduction)</a:t>
            </a:r>
            <a:endParaRPr sz="1400">
              <a:solidFill>
                <a:schemeClr val="dk1"/>
              </a:solidFill>
            </a:endParaRPr>
          </a:p>
          <a:p>
            <a:pPr marL="0" lvl="0" indent="0" algn="l" rtl="0">
              <a:spcBef>
                <a:spcPts val="0"/>
              </a:spcBef>
              <a:spcAft>
                <a:spcPts val="0"/>
              </a:spcAft>
              <a:buNone/>
            </a:pPr>
            <a:endParaRPr sz="14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5604607462_0_33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chemeClr val="dk1"/>
                </a:solidFill>
              </a:rPr>
              <a:t>Le principe fondateur de ce pattern est que le métier ne dépend de rien : TOUTES les dépendances vont de l’</a:t>
            </a:r>
            <a:r>
              <a:rPr lang="en-US" sz="1400" b="1">
                <a:solidFill>
                  <a:schemeClr val="dk1"/>
                </a:solidFill>
              </a:rPr>
              <a:t>extérieur vers l’intérieur</a:t>
            </a:r>
            <a:endParaRPr sz="1400" b="1">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Clr>
                <a:schemeClr val="dk1"/>
              </a:buClr>
              <a:buSzPts val="1100"/>
              <a:buFont typeface="Arial"/>
              <a:buNone/>
            </a:pPr>
            <a:r>
              <a:rPr lang="en-US" sz="1400">
                <a:solidFill>
                  <a:schemeClr val="dk1"/>
                </a:solidFill>
              </a:rPr>
              <a:t>The main purpose of </a:t>
            </a:r>
            <a:r>
              <a:rPr lang="en-US" sz="1400" b="1">
                <a:solidFill>
                  <a:schemeClr val="dk1"/>
                </a:solidFill>
              </a:rPr>
              <a:t>hexagonal architecture</a:t>
            </a:r>
            <a:r>
              <a:rPr lang="en-US" sz="1400">
                <a:solidFill>
                  <a:schemeClr val="dk1"/>
                </a:solidFill>
              </a:rPr>
              <a:t> (or Ports and Adapters architecture) is an old one: </a:t>
            </a:r>
            <a:r>
              <a:rPr lang="en-US" sz="1400" b="1">
                <a:solidFill>
                  <a:schemeClr val="dk1"/>
                </a:solidFill>
              </a:rPr>
              <a:t>to clearly separate business from technical implementation</a:t>
            </a:r>
            <a:r>
              <a:rPr lang="en-US" sz="1400">
                <a:solidFill>
                  <a:schemeClr val="dk1"/>
                </a:solidFill>
              </a:rPr>
              <a:t>.</a:t>
            </a:r>
            <a:endParaRPr sz="1400">
              <a:solidFill>
                <a:schemeClr val="dk1"/>
              </a:solidFill>
            </a:endParaRPr>
          </a:p>
          <a:p>
            <a:pPr marL="457200" lvl="0" indent="-317500" algn="l" rtl="0">
              <a:spcBef>
                <a:spcPts val="0"/>
              </a:spcBef>
              <a:spcAft>
                <a:spcPts val="0"/>
              </a:spcAft>
              <a:buClr>
                <a:schemeClr val="dk1"/>
              </a:buClr>
              <a:buSzPts val="1400"/>
              <a:buChar char="●"/>
            </a:pPr>
            <a:r>
              <a:rPr lang="en-US" sz="1400">
                <a:solidFill>
                  <a:schemeClr val="dk1"/>
                </a:solidFill>
              </a:rPr>
              <a:t>all that is at the </a:t>
            </a:r>
            <a:r>
              <a:rPr lang="en-US" sz="1400" b="1">
                <a:solidFill>
                  <a:schemeClr val="dk1"/>
                </a:solidFill>
              </a:rPr>
              <a:t>left </a:t>
            </a:r>
            <a:r>
              <a:rPr lang="en-US" sz="1400">
                <a:solidFill>
                  <a:schemeClr val="dk1"/>
                </a:solidFill>
              </a:rPr>
              <a:t>of the hexagon represents </a:t>
            </a:r>
            <a:r>
              <a:rPr lang="en-US" sz="1400" b="1">
                <a:solidFill>
                  <a:schemeClr val="dk1"/>
                </a:solidFill>
              </a:rPr>
              <a:t>those that need it</a:t>
            </a:r>
            <a:r>
              <a:rPr lang="en-US" sz="1400">
                <a:solidFill>
                  <a:schemeClr val="dk1"/>
                </a:solidFill>
              </a:rPr>
              <a:t>.</a:t>
            </a:r>
            <a:br>
              <a:rPr lang="en-US" sz="1400">
                <a:solidFill>
                  <a:schemeClr val="dk1"/>
                </a:solidFill>
              </a:rPr>
            </a:br>
            <a:r>
              <a:rPr lang="en-US" sz="1400">
                <a:solidFill>
                  <a:schemeClr val="dk1"/>
                </a:solidFill>
              </a:rPr>
              <a:t>On trouve côté gauche des </a:t>
            </a:r>
            <a:r>
              <a:rPr lang="en-US" sz="1400" b="1">
                <a:solidFill>
                  <a:schemeClr val="dk1"/>
                </a:solidFill>
              </a:rPr>
              <a:t>interfaces exposées pour les composants ayant besoin d’invoquer le modèle</a:t>
            </a:r>
            <a:r>
              <a:rPr lang="en-US" sz="1400">
                <a:solidFill>
                  <a:schemeClr val="dk1"/>
                </a:solidFill>
              </a:rPr>
              <a:t>. On parle d’API (Application Provider Interfaces)</a:t>
            </a:r>
            <a:br>
              <a:rPr lang="en-US" sz="1400">
                <a:solidFill>
                  <a:schemeClr val="dk1"/>
                </a:solidFill>
              </a:rPr>
            </a:br>
            <a:r>
              <a:rPr lang="en-US" sz="1400">
                <a:solidFill>
                  <a:schemeClr val="dk1"/>
                </a:solidFill>
              </a:rPr>
              <a:t>→ Les composants souhaitant communiquer avec notre métier le feront au travers </a:t>
            </a:r>
            <a:r>
              <a:rPr lang="en-US" sz="1400" b="1">
                <a:solidFill>
                  <a:schemeClr val="dk1"/>
                </a:solidFill>
              </a:rPr>
              <a:t>d’adaptateurs qui contacteront nos API</a:t>
            </a:r>
            <a:br>
              <a:rPr lang="en-US" sz="1400">
                <a:solidFill>
                  <a:schemeClr val="dk1"/>
                </a:solidFill>
              </a:rPr>
            </a:br>
            <a:endParaRPr sz="1400">
              <a:solidFill>
                <a:schemeClr val="dk1"/>
              </a:solidFill>
            </a:endParaRPr>
          </a:p>
          <a:p>
            <a:pPr marL="457200" lvl="0" indent="-317500" algn="l" rtl="0">
              <a:spcBef>
                <a:spcPts val="0"/>
              </a:spcBef>
              <a:spcAft>
                <a:spcPts val="0"/>
              </a:spcAft>
              <a:buClr>
                <a:schemeClr val="dk1"/>
              </a:buClr>
              <a:buSzPts val="1400"/>
              <a:buChar char="●"/>
            </a:pPr>
            <a:r>
              <a:rPr lang="en-US" sz="1400">
                <a:solidFill>
                  <a:schemeClr val="dk1"/>
                </a:solidFill>
              </a:rPr>
              <a:t>all that is at the </a:t>
            </a:r>
            <a:r>
              <a:rPr lang="en-US" sz="1400" b="1">
                <a:solidFill>
                  <a:schemeClr val="dk1"/>
                </a:solidFill>
              </a:rPr>
              <a:t>right </a:t>
            </a:r>
            <a:r>
              <a:rPr lang="en-US" sz="1400">
                <a:solidFill>
                  <a:schemeClr val="dk1"/>
                </a:solidFill>
              </a:rPr>
              <a:t>of the hexagon represents </a:t>
            </a:r>
            <a:r>
              <a:rPr lang="en-US" sz="1400" b="1">
                <a:solidFill>
                  <a:schemeClr val="dk1"/>
                </a:solidFill>
              </a:rPr>
              <a:t>the components that the hexagon needs</a:t>
            </a:r>
            <a:r>
              <a:rPr lang="en-US" sz="1400">
                <a:solidFill>
                  <a:schemeClr val="dk1"/>
                </a:solidFill>
              </a:rPr>
              <a:t>.</a:t>
            </a:r>
            <a:br>
              <a:rPr lang="en-US" sz="1400">
                <a:solidFill>
                  <a:schemeClr val="dk1"/>
                </a:solidFill>
              </a:rPr>
            </a:br>
            <a:r>
              <a:rPr lang="en-US" sz="1400">
                <a:solidFill>
                  <a:schemeClr val="dk1"/>
                </a:solidFill>
              </a:rPr>
              <a:t>On trouve côté droit des </a:t>
            </a:r>
            <a:r>
              <a:rPr lang="en-US" sz="1400" b="1">
                <a:solidFill>
                  <a:schemeClr val="dk1"/>
                </a:solidFill>
              </a:rPr>
              <a:t>interfaces exposées pour les composants que le modèle a besoin d’invoquer</a:t>
            </a:r>
            <a:r>
              <a:rPr lang="en-US" sz="1400">
                <a:solidFill>
                  <a:schemeClr val="dk1"/>
                </a:solidFill>
              </a:rPr>
              <a:t>. On parle de SPI (Service Provider Interfaces).</a:t>
            </a:r>
            <a:br>
              <a:rPr lang="en-US" sz="1400">
                <a:solidFill>
                  <a:schemeClr val="dk1"/>
                </a:solidFill>
              </a:rPr>
            </a:br>
            <a:r>
              <a:rPr lang="en-US" sz="1400">
                <a:solidFill>
                  <a:schemeClr val="dk1"/>
                </a:solidFill>
              </a:rPr>
              <a:t>→ les composants avec lesquels notre métier souhaite communiquer seront contactés au travers des SPI dont les implémentations seront résolues à l’exécution et fournies par des adaptateurs.</a:t>
            </a:r>
            <a:endParaRPr sz="1400">
              <a:solidFill>
                <a:schemeClr val="dk1"/>
              </a:solidFill>
            </a:endParaRPr>
          </a:p>
        </p:txBody>
      </p:sp>
      <p:sp>
        <p:nvSpPr>
          <p:cNvPr id="310" name="Google Shape;310;g5604607462_0_3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5656b515f7_1_2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b="1">
                <a:solidFill>
                  <a:schemeClr val="dk1"/>
                </a:solidFill>
              </a:rPr>
              <a:t>DRY </a:t>
            </a:r>
            <a:r>
              <a:rPr lang="en-US" sz="1400">
                <a:solidFill>
                  <a:schemeClr val="dk1"/>
                </a:solidFill>
              </a:rPr>
              <a:t>: Don’t Repeat Yourself</a:t>
            </a:r>
            <a:endParaRPr sz="1400" i="1">
              <a:solidFill>
                <a:schemeClr val="dk1"/>
              </a:solidFill>
            </a:endParaRPr>
          </a:p>
          <a:p>
            <a:pPr marL="0" lvl="0" indent="0" algn="l" rtl="0">
              <a:spcBef>
                <a:spcPts val="0"/>
              </a:spcBef>
              <a:spcAft>
                <a:spcPts val="0"/>
              </a:spcAft>
              <a:buNone/>
            </a:pPr>
            <a:endParaRPr sz="1400" i="1">
              <a:solidFill>
                <a:schemeClr val="dk1"/>
              </a:solidFill>
            </a:endParaRPr>
          </a:p>
          <a:p>
            <a:pPr marL="0" lvl="0" indent="0" algn="l" rtl="0">
              <a:spcBef>
                <a:spcPts val="0"/>
              </a:spcBef>
              <a:spcAft>
                <a:spcPts val="0"/>
              </a:spcAft>
              <a:buNone/>
            </a:pPr>
            <a:r>
              <a:rPr lang="en-US" sz="1400" i="1">
                <a:solidFill>
                  <a:schemeClr val="dk1"/>
                </a:solidFill>
              </a:rPr>
              <a:t>Note / aparté</a:t>
            </a:r>
            <a:r>
              <a:rPr lang="en-US" sz="1400">
                <a:solidFill>
                  <a:schemeClr val="dk1"/>
                </a:solidFill>
              </a:rPr>
              <a:t> : la notion d'</a:t>
            </a:r>
            <a:r>
              <a:rPr lang="en-US" sz="1400" b="1">
                <a:solidFill>
                  <a:schemeClr val="dk1"/>
                </a:solidFill>
              </a:rPr>
              <a:t>ISOLATION</a:t>
            </a:r>
            <a:r>
              <a:rPr lang="en-US" sz="1400">
                <a:solidFill>
                  <a:schemeClr val="dk1"/>
                </a:solidFill>
              </a:rPr>
              <a:t> est capitale pour les microservices, or </a:t>
            </a:r>
            <a:r>
              <a:rPr lang="en-US" sz="1400">
                <a:solidFill>
                  <a:srgbClr val="FF0000"/>
                </a:solidFill>
              </a:rPr>
              <a:t>l'isolation amène la redondance</a:t>
            </a:r>
            <a:r>
              <a:rPr lang="en-US" sz="1400">
                <a:solidFill>
                  <a:schemeClr val="dk1"/>
                </a:solidFill>
              </a:rPr>
              <a:t> :</a:t>
            </a:r>
            <a:endParaRPr sz="1400">
              <a:solidFill>
                <a:schemeClr val="dk1"/>
              </a:solidFill>
            </a:endParaRPr>
          </a:p>
          <a:p>
            <a:pPr marL="0" lvl="0" indent="0" algn="l" rtl="0">
              <a:spcBef>
                <a:spcPts val="0"/>
              </a:spcBef>
              <a:spcAft>
                <a:spcPts val="0"/>
              </a:spcAft>
              <a:buNone/>
            </a:pPr>
            <a:r>
              <a:rPr lang="en-US" sz="1400">
                <a:solidFill>
                  <a:schemeClr val="dk1"/>
                </a:solidFill>
              </a:rPr>
              <a:t>“</a:t>
            </a:r>
            <a:r>
              <a:rPr lang="en-US" sz="1400" b="1">
                <a:solidFill>
                  <a:schemeClr val="dk1"/>
                </a:solidFill>
              </a:rPr>
              <a:t>DRY PLUS coupling OR isolation PLUS redundancy</a:t>
            </a:r>
            <a:r>
              <a:rPr lang="en-US" sz="1400">
                <a:solidFill>
                  <a:schemeClr val="dk1"/>
                </a:solidFill>
              </a:rPr>
              <a:t>” → les microservices préfèrent le 2nd. On ne va pas parler de DDD ici, mais si vous voulez plus de détail sur ce point, je vous conseille l’excellente conférence “Hexagonal at Scale, with DDD and microservices!” du dernier Voxxed Days Microservices</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US" sz="1400" b="1">
                <a:solidFill>
                  <a:schemeClr val="dk1"/>
                </a:solidFill>
              </a:rPr>
              <a:t>DDD</a:t>
            </a:r>
            <a:r>
              <a:rPr lang="en-US" sz="1400">
                <a:solidFill>
                  <a:schemeClr val="dk1"/>
                </a:solidFill>
              </a:rPr>
              <a:t> : Domain Driven Design → une de ses notions phares : le découpage en </a:t>
            </a:r>
            <a:r>
              <a:rPr lang="en-US" sz="1400" b="1">
                <a:solidFill>
                  <a:schemeClr val="dk1"/>
                </a:solidFill>
              </a:rPr>
              <a:t>Bounded Context</a:t>
            </a:r>
            <a:endParaRPr sz="1400" b="1">
              <a:solidFill>
                <a:schemeClr val="dk1"/>
              </a:solidFill>
            </a:endParaRPr>
          </a:p>
          <a:p>
            <a:pPr marL="0" lvl="0" indent="0" algn="l" rtl="0">
              <a:spcBef>
                <a:spcPts val="0"/>
              </a:spcBef>
              <a:spcAft>
                <a:spcPts val="0"/>
              </a:spcAft>
              <a:buNone/>
            </a:pPr>
            <a:r>
              <a:rPr lang="en-US" sz="1400">
                <a:solidFill>
                  <a:schemeClr val="dk1"/>
                </a:solidFill>
              </a:rPr>
              <a:t>Rappel à ce propos :</a:t>
            </a:r>
            <a:endParaRPr sz="1400">
              <a:solidFill>
                <a:schemeClr val="dk1"/>
              </a:solidFill>
            </a:endParaRPr>
          </a:p>
          <a:p>
            <a:pPr marL="0" lvl="0" indent="0" algn="l" rtl="0">
              <a:spcBef>
                <a:spcPts val="0"/>
              </a:spcBef>
              <a:spcAft>
                <a:spcPts val="0"/>
              </a:spcAft>
              <a:buNone/>
            </a:pPr>
            <a:r>
              <a:rPr lang="en-US" sz="1400">
                <a:solidFill>
                  <a:schemeClr val="dk1"/>
                </a:solidFill>
              </a:rPr>
              <a:t>“During the designing phase of the microservices, we should find their </a:t>
            </a:r>
            <a:r>
              <a:rPr lang="en-US" sz="1400" b="1">
                <a:solidFill>
                  <a:schemeClr val="dk1"/>
                </a:solidFill>
              </a:rPr>
              <a:t>boundaries </a:t>
            </a:r>
            <a:r>
              <a:rPr lang="en-US" sz="1400">
                <a:solidFill>
                  <a:schemeClr val="dk1"/>
                </a:solidFill>
              </a:rPr>
              <a:t>and align them with the </a:t>
            </a:r>
            <a:r>
              <a:rPr lang="en-US" sz="1400" b="1">
                <a:solidFill>
                  <a:schemeClr val="dk1"/>
                </a:solidFill>
              </a:rPr>
              <a:t>business capabilities</a:t>
            </a:r>
            <a:r>
              <a:rPr lang="en-US" sz="1400">
                <a:solidFill>
                  <a:schemeClr val="dk1"/>
                </a:solidFill>
              </a:rPr>
              <a:t> (also known as </a:t>
            </a:r>
            <a:r>
              <a:rPr lang="en-US" sz="1400" b="1">
                <a:solidFill>
                  <a:schemeClr val="dk1"/>
                </a:solidFill>
              </a:rPr>
              <a:t>bounded context</a:t>
            </a:r>
            <a:r>
              <a:rPr lang="en-US" sz="1400">
                <a:solidFill>
                  <a:schemeClr val="dk1"/>
                </a:solidFill>
              </a:rPr>
              <a:t> in Domain-Driven-Design)”</a:t>
            </a:r>
            <a:endParaRPr sz="1400">
              <a:solidFill>
                <a:schemeClr val="dk1"/>
              </a:solidFill>
            </a:endParaRPr>
          </a:p>
        </p:txBody>
      </p:sp>
      <p:sp>
        <p:nvSpPr>
          <p:cNvPr id="328" name="Google Shape;328;g5656b515f7_1_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57c67149a4_0_4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t>Du fait du développement d’Internet, tout le monde communique avec tout le monde, et est en concurrence avec tout le monde.</a:t>
            </a:r>
            <a:endParaRPr sz="1400"/>
          </a:p>
          <a:p>
            <a:pPr marL="457200" lvl="0" indent="-317500" algn="l" rtl="0">
              <a:spcBef>
                <a:spcPts val="0"/>
              </a:spcBef>
              <a:spcAft>
                <a:spcPts val="0"/>
              </a:spcAft>
              <a:buSzPts val="1400"/>
              <a:buChar char="●"/>
            </a:pPr>
            <a:r>
              <a:rPr lang="en-US" sz="1400" b="1"/>
              <a:t>Complexité croissante</a:t>
            </a:r>
            <a:r>
              <a:rPr lang="en-US" sz="1400"/>
              <a:t> : les applications ne se limitent au seul data center de la compagnie, mais communiquent avec les services externes d’autres providers sur tout le globe</a:t>
            </a:r>
            <a:endParaRPr sz="1400"/>
          </a:p>
          <a:p>
            <a:pPr marL="457200" lvl="0" indent="-317500" algn="l" rtl="0">
              <a:spcBef>
                <a:spcPts val="0"/>
              </a:spcBef>
              <a:spcAft>
                <a:spcPts val="0"/>
              </a:spcAft>
              <a:buSzPts val="1400"/>
              <a:buChar char="●"/>
            </a:pPr>
            <a:r>
              <a:rPr lang="en-US" sz="1400" b="1"/>
              <a:t>Livrer plus vite</a:t>
            </a:r>
            <a:r>
              <a:rPr lang="en-US" sz="1400"/>
              <a:t> : quand la concurrence est partout, il faut pouvoir faire évoluer son produit rapidement, et donc être capable de livrer des nouvelles fonctionnalités au plus tôt, sans devoir attendre de release complète</a:t>
            </a:r>
            <a:endParaRPr sz="1400"/>
          </a:p>
          <a:p>
            <a:pPr marL="457200" lvl="0" indent="-317500" algn="l" rtl="0">
              <a:spcBef>
                <a:spcPts val="0"/>
              </a:spcBef>
              <a:spcAft>
                <a:spcPts val="0"/>
              </a:spcAft>
              <a:buSzPts val="1400"/>
              <a:buChar char="●"/>
            </a:pPr>
            <a:r>
              <a:rPr lang="en-US" sz="1400" b="1"/>
              <a:t>Perf et scalabilité</a:t>
            </a:r>
            <a:r>
              <a:rPr lang="en-US" sz="1400"/>
              <a:t> : il faut être capable de s’adapter aux montées en charge d’un marché potentiellement mondial : très vite scaler sur de multiples serveurs, et libérer les ressources tout aussi vite quand le pic de charge est passé</a:t>
            </a:r>
            <a:endParaRPr sz="1400"/>
          </a:p>
          <a:p>
            <a:pPr marL="457200" lvl="0" indent="-317500" algn="l" rtl="0">
              <a:spcBef>
                <a:spcPts val="0"/>
              </a:spcBef>
              <a:spcAft>
                <a:spcPts val="0"/>
              </a:spcAft>
              <a:buSzPts val="1400"/>
              <a:buChar char="●"/>
            </a:pPr>
            <a:r>
              <a:rPr lang="en-US" sz="1400"/>
              <a:t> </a:t>
            </a:r>
            <a:r>
              <a:rPr lang="en-US" sz="1400" b="1"/>
              <a:t>Toujours “up”</a:t>
            </a:r>
            <a:r>
              <a:rPr lang="en-US" sz="1400"/>
              <a:t> : du fait de la compétition de plus en plus sauvage, si votre application tombe, votre client part chez le concurrent… Votre application doit être résiliente, et être capable de gérer les pannes (on parlera pour cela de “Design for Failures”)</a:t>
            </a:r>
            <a:endParaRPr sz="1400"/>
          </a:p>
        </p:txBody>
      </p:sp>
      <p:sp>
        <p:nvSpPr>
          <p:cNvPr id="336" name="Google Shape;336;g57c67149a4_0_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re et sous-titre avec image"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2"/>
          <p:cNvSpPr txBox="1">
            <a:spLocks noGrp="1"/>
          </p:cNvSpPr>
          <p:nvPr>
            <p:ph type="title"/>
          </p:nvPr>
        </p:nvSpPr>
        <p:spPr>
          <a:xfrm>
            <a:off x="1463959" y="3432813"/>
            <a:ext cx="21456081" cy="3869753"/>
          </a:xfrm>
          <a:prstGeom prst="rect">
            <a:avLst/>
          </a:prstGeom>
          <a:noFill/>
          <a:ln>
            <a:noFill/>
          </a:ln>
        </p:spPr>
        <p:txBody>
          <a:bodyPr spcFirstLastPara="1" wrap="square" lIns="71425" tIns="71425" rIns="71425" bIns="71425" anchor="t" anchorCtr="0"/>
          <a:lstStyle>
            <a:lvl1pPr lvl="0" algn="ctr">
              <a:lnSpc>
                <a:spcPct val="100000"/>
              </a:lnSpc>
              <a:spcBef>
                <a:spcPts val="0"/>
              </a:spcBef>
              <a:spcAft>
                <a:spcPts val="0"/>
              </a:spcAft>
              <a:buClr>
                <a:srgbClr val="FFFFFF"/>
              </a:buClr>
              <a:buSzPts val="11200"/>
              <a:buFont typeface="Montserrat"/>
              <a:buNone/>
              <a:defRPr b="1">
                <a:latin typeface="Montserrat"/>
                <a:ea typeface="Montserrat"/>
                <a:cs typeface="Montserrat"/>
                <a:sym typeface="Montserrat"/>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15" name="Google Shape;15;p2"/>
          <p:cNvSpPr txBox="1">
            <a:spLocks noGrp="1"/>
          </p:cNvSpPr>
          <p:nvPr>
            <p:ph type="body" idx="1"/>
          </p:nvPr>
        </p:nvSpPr>
        <p:spPr>
          <a:xfrm>
            <a:off x="2961556" y="7874628"/>
            <a:ext cx="14716126" cy="2844386"/>
          </a:xfrm>
          <a:prstGeom prst="rect">
            <a:avLst/>
          </a:prstGeom>
          <a:noFill/>
          <a:ln>
            <a:noFill/>
          </a:ln>
        </p:spPr>
        <p:txBody>
          <a:bodyPr spcFirstLastPara="1" wrap="square" lIns="71425" tIns="71425" rIns="71425" bIns="71425" anchor="t" anchorCtr="0"/>
          <a:lstStyle>
            <a:lvl1pPr marL="457200" lvl="0" indent="-228600" algn="l">
              <a:lnSpc>
                <a:spcPct val="100000"/>
              </a:lnSpc>
              <a:spcBef>
                <a:spcPts val="0"/>
              </a:spcBef>
              <a:spcAft>
                <a:spcPts val="0"/>
              </a:spcAft>
              <a:buClr>
                <a:srgbClr val="FFFFFF"/>
              </a:buClr>
              <a:buSzPts val="5100"/>
              <a:buFont typeface="Montserrat"/>
              <a:buNone/>
              <a:defRPr sz="5100">
                <a:latin typeface="Montserrat"/>
                <a:ea typeface="Montserrat"/>
                <a:cs typeface="Montserrat"/>
                <a:sym typeface="Montserrat"/>
              </a:defRPr>
            </a:lvl1pPr>
            <a:lvl2pPr marL="914400" lvl="1" indent="-228600" algn="l">
              <a:lnSpc>
                <a:spcPct val="100000"/>
              </a:lnSpc>
              <a:spcBef>
                <a:spcPts val="0"/>
              </a:spcBef>
              <a:spcAft>
                <a:spcPts val="0"/>
              </a:spcAft>
              <a:buClr>
                <a:srgbClr val="FFFFFF"/>
              </a:buClr>
              <a:buSzPts val="4800"/>
              <a:buFont typeface="Montserrat"/>
              <a:buNone/>
              <a:defRPr>
                <a:latin typeface="Montserrat"/>
                <a:ea typeface="Montserrat"/>
                <a:cs typeface="Montserrat"/>
                <a:sym typeface="Montserrat"/>
              </a:defRPr>
            </a:lvl2pPr>
            <a:lvl3pPr marL="1371600" lvl="2" indent="-228600" algn="l">
              <a:lnSpc>
                <a:spcPct val="100000"/>
              </a:lnSpc>
              <a:spcBef>
                <a:spcPts val="0"/>
              </a:spcBef>
              <a:spcAft>
                <a:spcPts val="0"/>
              </a:spcAft>
              <a:buClr>
                <a:srgbClr val="FFFFFF"/>
              </a:buClr>
              <a:buSzPts val="4800"/>
              <a:buFont typeface="Montserrat"/>
              <a:buNone/>
              <a:defRPr>
                <a:latin typeface="Montserrat"/>
                <a:ea typeface="Montserrat"/>
                <a:cs typeface="Montserrat"/>
                <a:sym typeface="Montserrat"/>
              </a:defRPr>
            </a:lvl3pPr>
            <a:lvl4pPr marL="1828800" lvl="3" indent="-228600" algn="l">
              <a:lnSpc>
                <a:spcPct val="100000"/>
              </a:lnSpc>
              <a:spcBef>
                <a:spcPts val="0"/>
              </a:spcBef>
              <a:spcAft>
                <a:spcPts val="0"/>
              </a:spcAft>
              <a:buClr>
                <a:srgbClr val="FFFFFF"/>
              </a:buClr>
              <a:buSzPts val="4800"/>
              <a:buFont typeface="Montserrat"/>
              <a:buNone/>
              <a:defRPr>
                <a:latin typeface="Montserrat"/>
                <a:ea typeface="Montserrat"/>
                <a:cs typeface="Montserrat"/>
                <a:sym typeface="Montserrat"/>
              </a:defRPr>
            </a:lvl4pPr>
            <a:lvl5pPr marL="2286000" lvl="4" indent="-228600" algn="l">
              <a:lnSpc>
                <a:spcPct val="100000"/>
              </a:lnSpc>
              <a:spcBef>
                <a:spcPts val="0"/>
              </a:spcBef>
              <a:spcAft>
                <a:spcPts val="0"/>
              </a:spcAft>
              <a:buClr>
                <a:srgbClr val="FFFFFF"/>
              </a:buClr>
              <a:buSzPts val="4800"/>
              <a:buFont typeface="Montserrat"/>
              <a:buNone/>
              <a:defRPr>
                <a:latin typeface="Montserrat"/>
                <a:ea typeface="Montserrat"/>
                <a:cs typeface="Montserrat"/>
                <a:sym typeface="Montserrat"/>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
        <p:nvSpPr>
          <p:cNvPr id="16" name="Google Shape;16;p2"/>
          <p:cNvSpPr/>
          <p:nvPr/>
        </p:nvSpPr>
        <p:spPr>
          <a:xfrm>
            <a:off x="-54551" y="12917434"/>
            <a:ext cx="24475242"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17" name="Google Shape;17;p2"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18" name="Google Shape;18;p2"/>
          <p:cNvSpPr txBox="1"/>
          <p:nvPr/>
        </p:nvSpPr>
        <p:spPr>
          <a:xfrm>
            <a:off x="243933" y="13079579"/>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19" name="Google Shape;19;p2"/>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Photo - Verticale">
  <p:cSld name="Photo - Verticale">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1"/>
          <p:cNvSpPr>
            <a:spLocks noGrp="1"/>
          </p:cNvSpPr>
          <p:nvPr>
            <p:ph type="pic" idx="2"/>
          </p:nvPr>
        </p:nvSpPr>
        <p:spPr>
          <a:xfrm>
            <a:off x="14499391" y="502020"/>
            <a:ext cx="7809917" cy="12049586"/>
          </a:xfrm>
          <a:prstGeom prst="rect">
            <a:avLst/>
          </a:prstGeom>
          <a:noFill/>
          <a:ln w="101600" cap="flat" cmpd="sng">
            <a:solidFill>
              <a:srgbClr val="FFFFFF"/>
            </a:solidFill>
            <a:prstDash val="solid"/>
            <a:round/>
            <a:headEnd type="none" w="sm" len="sm"/>
            <a:tailEnd type="none" w="sm" len="sm"/>
          </a:ln>
        </p:spPr>
        <p:txBody>
          <a:bodyPr spcFirstLastPara="1" wrap="square" lIns="91425" tIns="45700" rIns="91425" bIns="45700" anchor="t" anchorCtr="0"/>
          <a:lstStyle>
            <a:lvl1pPr marR="0" lvl="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1pPr>
            <a:lvl2pPr marR="0" lvl="1"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2pPr>
            <a:lvl3pPr marR="0" lvl="2"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3pPr>
            <a:lvl4pPr marR="0" lvl="3"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4pPr>
            <a:lvl5pPr marR="0" lvl="4"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5pPr>
            <a:lvl6pPr marR="0" lvl="5"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6pPr>
            <a:lvl7pPr marR="0" lvl="6"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7pPr>
            <a:lvl8pPr marR="0" lvl="7"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8pPr>
            <a:lvl9pPr marR="0" lvl="8"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9pPr>
          </a:lstStyle>
          <a:p>
            <a:endParaRPr/>
          </a:p>
        </p:txBody>
      </p:sp>
      <p:sp>
        <p:nvSpPr>
          <p:cNvPr id="70" name="Google Shape;70;p11"/>
          <p:cNvSpPr txBox="1">
            <a:spLocks noGrp="1"/>
          </p:cNvSpPr>
          <p:nvPr>
            <p:ph type="title"/>
          </p:nvPr>
        </p:nvSpPr>
        <p:spPr>
          <a:xfrm>
            <a:off x="1227725" y="892968"/>
            <a:ext cx="10660666" cy="5607845"/>
          </a:xfrm>
          <a:prstGeom prst="rect">
            <a:avLst/>
          </a:prstGeom>
          <a:noFill/>
          <a:ln>
            <a:noFill/>
          </a:ln>
        </p:spPr>
        <p:txBody>
          <a:bodyPr spcFirstLastPara="1" wrap="square" lIns="71425" tIns="71425" rIns="71425" bIns="71425" anchor="b" anchorCtr="0"/>
          <a:lstStyle>
            <a:lvl1pPr lvl="0" algn="ctr">
              <a:lnSpc>
                <a:spcPct val="100000"/>
              </a:lnSpc>
              <a:spcBef>
                <a:spcPts val="0"/>
              </a:spcBef>
              <a:spcAft>
                <a:spcPts val="0"/>
              </a:spcAft>
              <a:buClr>
                <a:srgbClr val="313741"/>
              </a:buClr>
              <a:buSzPts val="11200"/>
              <a:buFont typeface="Montserrat"/>
              <a:buNone/>
              <a:defRPr>
                <a:solidFill>
                  <a:srgbClr val="313741"/>
                </a:solidFill>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71" name="Google Shape;71;p11"/>
          <p:cNvSpPr txBox="1">
            <a:spLocks noGrp="1"/>
          </p:cNvSpPr>
          <p:nvPr>
            <p:ph type="body" idx="1"/>
          </p:nvPr>
        </p:nvSpPr>
        <p:spPr>
          <a:xfrm>
            <a:off x="1660764" y="6815904"/>
            <a:ext cx="9794588" cy="5786439"/>
          </a:xfrm>
          <a:prstGeom prst="rect">
            <a:avLst/>
          </a:prstGeom>
          <a:noFill/>
          <a:ln>
            <a:noFill/>
          </a:ln>
        </p:spPr>
        <p:txBody>
          <a:bodyPr spcFirstLastPara="1" wrap="square" lIns="71425" tIns="71425" rIns="71425" bIns="71425" anchor="t" anchorCtr="0"/>
          <a:lstStyle>
            <a:lvl1pPr marL="457200" lvl="0" indent="-228600" algn="l">
              <a:lnSpc>
                <a:spcPct val="100000"/>
              </a:lnSpc>
              <a:spcBef>
                <a:spcPts val="0"/>
              </a:spcBef>
              <a:spcAft>
                <a:spcPts val="0"/>
              </a:spcAft>
              <a:buClr>
                <a:srgbClr val="576275"/>
              </a:buClr>
              <a:buSzPts val="4800"/>
              <a:buFont typeface="Montserrat"/>
              <a:buNone/>
              <a:defRPr>
                <a:solidFill>
                  <a:srgbClr val="576275"/>
                </a:solidFill>
                <a:latin typeface="Montserrat"/>
                <a:ea typeface="Montserrat"/>
                <a:cs typeface="Montserrat"/>
                <a:sym typeface="Montserrat"/>
              </a:defRPr>
            </a:lvl1pPr>
            <a:lvl2pPr marL="914400" lvl="1" indent="-228600" algn="l">
              <a:lnSpc>
                <a:spcPct val="100000"/>
              </a:lnSpc>
              <a:spcBef>
                <a:spcPts val="0"/>
              </a:spcBef>
              <a:spcAft>
                <a:spcPts val="0"/>
              </a:spcAft>
              <a:buClr>
                <a:srgbClr val="576275"/>
              </a:buClr>
              <a:buSzPts val="4800"/>
              <a:buFont typeface="Montserrat"/>
              <a:buNone/>
              <a:defRPr>
                <a:solidFill>
                  <a:srgbClr val="576275"/>
                </a:solidFill>
                <a:latin typeface="Montserrat"/>
                <a:ea typeface="Montserrat"/>
                <a:cs typeface="Montserrat"/>
                <a:sym typeface="Montserrat"/>
              </a:defRPr>
            </a:lvl2pPr>
            <a:lvl3pPr marL="1371600" lvl="2" indent="-228600" algn="l">
              <a:lnSpc>
                <a:spcPct val="100000"/>
              </a:lnSpc>
              <a:spcBef>
                <a:spcPts val="0"/>
              </a:spcBef>
              <a:spcAft>
                <a:spcPts val="0"/>
              </a:spcAft>
              <a:buClr>
                <a:srgbClr val="576275"/>
              </a:buClr>
              <a:buSzPts val="4800"/>
              <a:buFont typeface="Montserrat"/>
              <a:buNone/>
              <a:defRPr>
                <a:solidFill>
                  <a:srgbClr val="576275"/>
                </a:solidFill>
                <a:latin typeface="Montserrat"/>
                <a:ea typeface="Montserrat"/>
                <a:cs typeface="Montserrat"/>
                <a:sym typeface="Montserrat"/>
              </a:defRPr>
            </a:lvl3pPr>
            <a:lvl4pPr marL="1828800" lvl="3" indent="-228600" algn="l">
              <a:lnSpc>
                <a:spcPct val="100000"/>
              </a:lnSpc>
              <a:spcBef>
                <a:spcPts val="0"/>
              </a:spcBef>
              <a:spcAft>
                <a:spcPts val="0"/>
              </a:spcAft>
              <a:buClr>
                <a:srgbClr val="576275"/>
              </a:buClr>
              <a:buSzPts val="4800"/>
              <a:buFont typeface="Montserrat"/>
              <a:buNone/>
              <a:defRPr>
                <a:solidFill>
                  <a:srgbClr val="576275"/>
                </a:solidFill>
                <a:latin typeface="Montserrat"/>
                <a:ea typeface="Montserrat"/>
                <a:cs typeface="Montserrat"/>
                <a:sym typeface="Montserrat"/>
              </a:defRPr>
            </a:lvl4pPr>
            <a:lvl5pPr marL="2286000" lvl="4" indent="-228600" algn="l">
              <a:lnSpc>
                <a:spcPct val="100000"/>
              </a:lnSpc>
              <a:spcBef>
                <a:spcPts val="0"/>
              </a:spcBef>
              <a:spcAft>
                <a:spcPts val="0"/>
              </a:spcAft>
              <a:buClr>
                <a:srgbClr val="576275"/>
              </a:buClr>
              <a:buSzPts val="4800"/>
              <a:buFont typeface="Montserrat"/>
              <a:buNone/>
              <a:defRPr>
                <a:solidFill>
                  <a:srgbClr val="576275"/>
                </a:solidFill>
                <a:latin typeface="Montserrat"/>
                <a:ea typeface="Montserrat"/>
                <a:cs typeface="Montserrat"/>
                <a:sym typeface="Montserrat"/>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
        <p:nvSpPr>
          <p:cNvPr id="72" name="Google Shape;72;p11"/>
          <p:cNvSpPr/>
          <p:nvPr/>
        </p:nvSpPr>
        <p:spPr>
          <a:xfrm>
            <a:off x="-4949" y="12917434"/>
            <a:ext cx="24393897"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73" name="Google Shape;73;p11"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74" name="Google Shape;74;p11"/>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75" name="Google Shape;75;p11"/>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re - Haut">
  <p:cSld name="Titre - Haut">
    <p:bg>
      <p:bgPr>
        <a:blipFill>
          <a:blip r:embed="rId2">
            <a:alphaModFix/>
          </a:blip>
          <a:stretch>
            <a:fillRect/>
          </a:stretch>
        </a:blipFill>
        <a:effectLst/>
      </p:bgPr>
    </p:bg>
    <p:spTree>
      <p:nvGrpSpPr>
        <p:cNvPr id="1" name="Shape 76"/>
        <p:cNvGrpSpPr/>
        <p:nvPr/>
      </p:nvGrpSpPr>
      <p:grpSpPr>
        <a:xfrm>
          <a:off x="0" y="0"/>
          <a:ext cx="0" cy="0"/>
          <a:chOff x="0" y="0"/>
          <a:chExt cx="0" cy="0"/>
        </a:xfrm>
      </p:grpSpPr>
      <p:sp>
        <p:nvSpPr>
          <p:cNvPr id="77" name="Google Shape;77;p12"/>
          <p:cNvSpPr txBox="1">
            <a:spLocks noGrp="1"/>
          </p:cNvSpPr>
          <p:nvPr>
            <p:ph type="title"/>
          </p:nvPr>
        </p:nvSpPr>
        <p:spPr>
          <a:xfrm>
            <a:off x="4387453" y="1928812"/>
            <a:ext cx="15609095" cy="3036095"/>
          </a:xfrm>
          <a:prstGeom prst="rect">
            <a:avLst/>
          </a:prstGeom>
          <a:noFill/>
          <a:ln>
            <a:noFill/>
          </a:ln>
        </p:spPr>
        <p:txBody>
          <a:bodyPr spcFirstLastPara="1" wrap="square" lIns="71425" tIns="71425" rIns="71425" bIns="71425" anchor="ctr" anchorCtr="0"/>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78" name="Google Shape;78;p12"/>
          <p:cNvSpPr/>
          <p:nvPr/>
        </p:nvSpPr>
        <p:spPr>
          <a:xfrm>
            <a:off x="-4949" y="12917434"/>
            <a:ext cx="24393897"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79" name="Google Shape;79;p12"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80" name="Google Shape;80;p12"/>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81" name="Google Shape;81;p12"/>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Photo - Horizontale">
  <p:cSld name="Photo - Horizontale">
    <p:bg>
      <p:bgPr>
        <a:solidFill>
          <a:srgbClr val="313741"/>
        </a:solidFill>
        <a:effectLst/>
      </p:bgPr>
    </p:bg>
    <p:spTree>
      <p:nvGrpSpPr>
        <p:cNvPr id="1" name="Shape 82"/>
        <p:cNvGrpSpPr/>
        <p:nvPr/>
      </p:nvGrpSpPr>
      <p:grpSpPr>
        <a:xfrm>
          <a:off x="0" y="0"/>
          <a:ext cx="0" cy="0"/>
          <a:chOff x="0" y="0"/>
          <a:chExt cx="0" cy="0"/>
        </a:xfrm>
      </p:grpSpPr>
      <p:sp>
        <p:nvSpPr>
          <p:cNvPr id="83" name="Google Shape;83;p13"/>
          <p:cNvSpPr>
            <a:spLocks noGrp="1"/>
          </p:cNvSpPr>
          <p:nvPr>
            <p:ph type="pic" idx="2"/>
          </p:nvPr>
        </p:nvSpPr>
        <p:spPr>
          <a:xfrm>
            <a:off x="4659907" y="2299692"/>
            <a:ext cx="15064011" cy="9116660"/>
          </a:xfrm>
          <a:prstGeom prst="rect">
            <a:avLst/>
          </a:prstGeom>
          <a:noFill/>
          <a:ln>
            <a:noFill/>
          </a:ln>
        </p:spPr>
        <p:txBody>
          <a:bodyPr spcFirstLastPara="1" wrap="square" lIns="91425" tIns="45700" rIns="91425" bIns="45700" anchor="t" anchorCtr="0"/>
          <a:lstStyle>
            <a:lvl1pPr marR="0" lvl="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1pPr>
            <a:lvl2pPr marR="0" lvl="1"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2pPr>
            <a:lvl3pPr marR="0" lvl="2"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3pPr>
            <a:lvl4pPr marR="0" lvl="3"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4pPr>
            <a:lvl5pPr marR="0" lvl="4"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5pPr>
            <a:lvl6pPr marR="0" lvl="5"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6pPr>
            <a:lvl7pPr marR="0" lvl="6"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7pPr>
            <a:lvl8pPr marR="0" lvl="7"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8pPr>
            <a:lvl9pPr marR="0" lvl="8"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9pPr>
          </a:lstStyle>
          <a:p>
            <a:endParaRPr/>
          </a:p>
        </p:txBody>
      </p:sp>
      <p:sp>
        <p:nvSpPr>
          <p:cNvPr id="84" name="Google Shape;84;p13"/>
          <p:cNvSpPr txBox="1"/>
          <p:nvPr/>
        </p:nvSpPr>
        <p:spPr>
          <a:xfrm>
            <a:off x="11372850" y="6405562"/>
            <a:ext cx="1638301" cy="904876"/>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5000"/>
              <a:buFont typeface="Helvetica Neue Light"/>
              <a:buNone/>
            </a:pPr>
            <a:endParaRPr sz="5000" b="0" i="0" u="none" strike="noStrike" cap="none">
              <a:solidFill>
                <a:srgbClr val="FFFFFF"/>
              </a:solidFill>
              <a:latin typeface="Helvetica Neue Light"/>
              <a:ea typeface="Helvetica Neue Light"/>
              <a:cs typeface="Helvetica Neue Light"/>
              <a:sym typeface="Helvetica Neue Light"/>
            </a:endParaRPr>
          </a:p>
        </p:txBody>
      </p:sp>
      <p:pic>
        <p:nvPicPr>
          <p:cNvPr id="85" name="Google Shape;85;p13" descr="logo-texte-devoxx-france-400.png"/>
          <p:cNvPicPr preferRelativeResize="0"/>
          <p:nvPr/>
        </p:nvPicPr>
        <p:blipFill rotWithShape="1">
          <a:blip r:embed="rId2">
            <a:alphaModFix/>
          </a:blip>
          <a:srcRect/>
          <a:stretch/>
        </p:blipFill>
        <p:spPr>
          <a:xfrm>
            <a:off x="18445398" y="12975966"/>
            <a:ext cx="5968195" cy="731104"/>
          </a:xfrm>
          <a:prstGeom prst="rect">
            <a:avLst/>
          </a:prstGeom>
          <a:noFill/>
          <a:ln>
            <a:noFill/>
          </a:ln>
        </p:spPr>
      </p:pic>
      <p:sp>
        <p:nvSpPr>
          <p:cNvPr id="86" name="Google Shape;86;p13"/>
          <p:cNvSpPr txBox="1"/>
          <p:nvPr/>
        </p:nvSpPr>
        <p:spPr>
          <a:xfrm>
            <a:off x="243933" y="13079579"/>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87" name="Google Shape;87;p13"/>
          <p:cNvSpPr txBox="1">
            <a:spLocks noGrp="1"/>
          </p:cNvSpPr>
          <p:nvPr>
            <p:ph type="title"/>
          </p:nvPr>
        </p:nvSpPr>
        <p:spPr>
          <a:xfrm>
            <a:off x="3125692" y="353133"/>
            <a:ext cx="16626104" cy="1690154"/>
          </a:xfrm>
          <a:prstGeom prst="rect">
            <a:avLst/>
          </a:prstGeom>
          <a:noFill/>
          <a:ln>
            <a:noFill/>
          </a:ln>
        </p:spPr>
        <p:txBody>
          <a:bodyPr spcFirstLastPara="1" wrap="square" lIns="71425" tIns="71425" rIns="71425" bIns="71425" anchor="ctr" anchorCtr="0"/>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88" name="Google Shape;88;p13"/>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re et puces">
  <p:cSld name="Titre et puces">
    <p:bg>
      <p:bgPr>
        <a:blipFill>
          <a:blip r:embed="rId2">
            <a:alphaModFix/>
          </a:blip>
          <a:stretch>
            <a:fillRect/>
          </a:stretch>
        </a:blipFill>
        <a:effectLst/>
      </p:bgPr>
    </p:bg>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4387453" y="357187"/>
            <a:ext cx="15609095" cy="3036095"/>
          </a:xfrm>
          <a:prstGeom prst="rect">
            <a:avLst/>
          </a:prstGeom>
          <a:noFill/>
          <a:ln>
            <a:noFill/>
          </a:ln>
        </p:spPr>
        <p:txBody>
          <a:bodyPr spcFirstLastPara="1" wrap="square" lIns="71425" tIns="71425" rIns="71425" bIns="71425" anchor="ctr" anchorCtr="0"/>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91" name="Google Shape;91;p14"/>
          <p:cNvSpPr txBox="1">
            <a:spLocks noGrp="1"/>
          </p:cNvSpPr>
          <p:nvPr>
            <p:ph type="body" idx="1"/>
          </p:nvPr>
        </p:nvSpPr>
        <p:spPr>
          <a:xfrm>
            <a:off x="4387453" y="3643312"/>
            <a:ext cx="15609095" cy="8840392"/>
          </a:xfrm>
          <a:prstGeom prst="rect">
            <a:avLst/>
          </a:prstGeom>
          <a:noFill/>
          <a:ln>
            <a:noFill/>
          </a:ln>
        </p:spPr>
        <p:txBody>
          <a:bodyPr spcFirstLastPara="1" wrap="square" lIns="71425" tIns="71425" rIns="71425" bIns="71425" anchor="ctr" anchorCtr="0"/>
          <a:lstStyle>
            <a:lvl1pPr marL="457200" lvl="0" indent="-314325" algn="l">
              <a:lnSpc>
                <a:spcPct val="100000"/>
              </a:lnSpc>
              <a:spcBef>
                <a:spcPts val="5900"/>
              </a:spcBef>
              <a:spcAft>
                <a:spcPts val="0"/>
              </a:spcAft>
              <a:buClr>
                <a:srgbClr val="FFFFFF"/>
              </a:buClr>
              <a:buSzPts val="1350"/>
              <a:buChar char="•"/>
              <a:defRPr/>
            </a:lvl1pPr>
            <a:lvl2pPr marL="914400" lvl="1" indent="-314325" algn="l">
              <a:lnSpc>
                <a:spcPct val="100000"/>
              </a:lnSpc>
              <a:spcBef>
                <a:spcPts val="5900"/>
              </a:spcBef>
              <a:spcAft>
                <a:spcPts val="0"/>
              </a:spcAft>
              <a:buClr>
                <a:srgbClr val="FFFFFF"/>
              </a:buClr>
              <a:buSzPts val="1350"/>
              <a:buChar char="•"/>
              <a:defRPr/>
            </a:lvl2pPr>
            <a:lvl3pPr marL="1371600" lvl="2" indent="-314325" algn="l">
              <a:lnSpc>
                <a:spcPct val="100000"/>
              </a:lnSpc>
              <a:spcBef>
                <a:spcPts val="5900"/>
              </a:spcBef>
              <a:spcAft>
                <a:spcPts val="0"/>
              </a:spcAft>
              <a:buClr>
                <a:srgbClr val="FFFFFF"/>
              </a:buClr>
              <a:buSzPts val="1350"/>
              <a:buChar char="•"/>
              <a:defRPr/>
            </a:lvl3pPr>
            <a:lvl4pPr marL="1828800" lvl="3" indent="-314325" algn="l">
              <a:lnSpc>
                <a:spcPct val="100000"/>
              </a:lnSpc>
              <a:spcBef>
                <a:spcPts val="5900"/>
              </a:spcBef>
              <a:spcAft>
                <a:spcPts val="0"/>
              </a:spcAft>
              <a:buClr>
                <a:srgbClr val="FFFFFF"/>
              </a:buClr>
              <a:buSzPts val="1350"/>
              <a:buChar char="•"/>
              <a:defRPr/>
            </a:lvl4pPr>
            <a:lvl5pPr marL="2286000" lvl="4" indent="-314325" algn="l">
              <a:lnSpc>
                <a:spcPct val="100000"/>
              </a:lnSpc>
              <a:spcBef>
                <a:spcPts val="5900"/>
              </a:spcBef>
              <a:spcAft>
                <a:spcPts val="0"/>
              </a:spcAft>
              <a:buClr>
                <a:srgbClr val="FFFFFF"/>
              </a:buClr>
              <a:buSzPts val="1350"/>
              <a:buChar char="•"/>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
        <p:nvSpPr>
          <p:cNvPr id="92" name="Google Shape;92;p14"/>
          <p:cNvSpPr/>
          <p:nvPr/>
        </p:nvSpPr>
        <p:spPr>
          <a:xfrm>
            <a:off x="-4949" y="12917434"/>
            <a:ext cx="24393897"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93" name="Google Shape;93;p14"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94" name="Google Shape;94;p14"/>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95" name="Google Shape;95;p14"/>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
        <p:nvSpPr>
          <p:cNvPr id="96" name="Google Shape;96;p14"/>
          <p:cNvSpPr/>
          <p:nvPr/>
        </p:nvSpPr>
        <p:spPr>
          <a:xfrm>
            <a:off x="-7650" y="2483574"/>
            <a:ext cx="24393900" cy="88800"/>
          </a:xfrm>
          <a:prstGeom prst="rect">
            <a:avLst/>
          </a:prstGeom>
          <a:solidFill>
            <a:srgbClr val="EDAF1F"/>
          </a:solid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itre et puces 1">
  <p:cSld name="Titre et puces_1">
    <p:bg>
      <p:bgPr>
        <a:blipFill>
          <a:blip r:embed="rId2">
            <a:alphaModFix/>
          </a:blip>
          <a:stretch>
            <a:fillRect/>
          </a:stretch>
        </a:blipFill>
        <a:effectLst/>
      </p:bgPr>
    </p:bg>
    <p:spTree>
      <p:nvGrpSpPr>
        <p:cNvPr id="1" name="Shape 97"/>
        <p:cNvGrpSpPr/>
        <p:nvPr/>
      </p:nvGrpSpPr>
      <p:grpSpPr>
        <a:xfrm>
          <a:off x="0" y="0"/>
          <a:ext cx="0" cy="0"/>
          <a:chOff x="0" y="0"/>
          <a:chExt cx="0" cy="0"/>
        </a:xfrm>
      </p:grpSpPr>
      <p:sp>
        <p:nvSpPr>
          <p:cNvPr id="98" name="Google Shape;98;p15"/>
          <p:cNvSpPr txBox="1">
            <a:spLocks noGrp="1"/>
          </p:cNvSpPr>
          <p:nvPr>
            <p:ph type="body" idx="1"/>
          </p:nvPr>
        </p:nvSpPr>
        <p:spPr>
          <a:xfrm>
            <a:off x="4387453" y="3643312"/>
            <a:ext cx="15609000" cy="8840400"/>
          </a:xfrm>
          <a:prstGeom prst="rect">
            <a:avLst/>
          </a:prstGeom>
          <a:noFill/>
          <a:ln>
            <a:noFill/>
          </a:ln>
        </p:spPr>
        <p:txBody>
          <a:bodyPr spcFirstLastPara="1" wrap="square" lIns="71425" tIns="71425" rIns="71425" bIns="71425" anchor="ctr" anchorCtr="0"/>
          <a:lstStyle>
            <a:lvl1pPr marL="457200" lvl="0" indent="-314325" algn="l" rtl="0">
              <a:lnSpc>
                <a:spcPct val="100000"/>
              </a:lnSpc>
              <a:spcBef>
                <a:spcPts val="5900"/>
              </a:spcBef>
              <a:spcAft>
                <a:spcPts val="0"/>
              </a:spcAft>
              <a:buClr>
                <a:srgbClr val="FFFFFF"/>
              </a:buClr>
              <a:buSzPts val="1350"/>
              <a:buChar char="•"/>
              <a:defRPr/>
            </a:lvl1pPr>
            <a:lvl2pPr marL="914400" lvl="1" indent="-314325" algn="l" rtl="0">
              <a:lnSpc>
                <a:spcPct val="100000"/>
              </a:lnSpc>
              <a:spcBef>
                <a:spcPts val="5900"/>
              </a:spcBef>
              <a:spcAft>
                <a:spcPts val="0"/>
              </a:spcAft>
              <a:buClr>
                <a:srgbClr val="FFFFFF"/>
              </a:buClr>
              <a:buSzPts val="1350"/>
              <a:buChar char="•"/>
              <a:defRPr/>
            </a:lvl2pPr>
            <a:lvl3pPr marL="1371600" lvl="2" indent="-314325" algn="l" rtl="0">
              <a:lnSpc>
                <a:spcPct val="100000"/>
              </a:lnSpc>
              <a:spcBef>
                <a:spcPts val="5900"/>
              </a:spcBef>
              <a:spcAft>
                <a:spcPts val="0"/>
              </a:spcAft>
              <a:buClr>
                <a:srgbClr val="FFFFFF"/>
              </a:buClr>
              <a:buSzPts val="1350"/>
              <a:buChar char="•"/>
              <a:defRPr/>
            </a:lvl3pPr>
            <a:lvl4pPr marL="1828800" lvl="3" indent="-314325" algn="l" rtl="0">
              <a:lnSpc>
                <a:spcPct val="100000"/>
              </a:lnSpc>
              <a:spcBef>
                <a:spcPts val="5900"/>
              </a:spcBef>
              <a:spcAft>
                <a:spcPts val="0"/>
              </a:spcAft>
              <a:buClr>
                <a:srgbClr val="FFFFFF"/>
              </a:buClr>
              <a:buSzPts val="1350"/>
              <a:buChar char="•"/>
              <a:defRPr/>
            </a:lvl4pPr>
            <a:lvl5pPr marL="2286000" lvl="4" indent="-314325" algn="l" rtl="0">
              <a:lnSpc>
                <a:spcPct val="100000"/>
              </a:lnSpc>
              <a:spcBef>
                <a:spcPts val="5900"/>
              </a:spcBef>
              <a:spcAft>
                <a:spcPts val="0"/>
              </a:spcAft>
              <a:buClr>
                <a:srgbClr val="FFFFFF"/>
              </a:buClr>
              <a:buSzPts val="1350"/>
              <a:buChar char="•"/>
              <a:defRPr/>
            </a:lvl5pPr>
            <a:lvl6pPr marL="2743200" lvl="5" indent="-228600" algn="l" rtl="0">
              <a:lnSpc>
                <a:spcPct val="100000"/>
              </a:lnSpc>
              <a:spcBef>
                <a:spcPts val="5900"/>
              </a:spcBef>
              <a:spcAft>
                <a:spcPts val="0"/>
              </a:spcAft>
              <a:buClr>
                <a:srgbClr val="FFFFFF"/>
              </a:buClr>
              <a:buSzPts val="1800"/>
              <a:buNone/>
              <a:defRPr/>
            </a:lvl6pPr>
            <a:lvl7pPr marL="3200400" lvl="6" indent="-228600" algn="l" rtl="0">
              <a:lnSpc>
                <a:spcPct val="100000"/>
              </a:lnSpc>
              <a:spcBef>
                <a:spcPts val="5900"/>
              </a:spcBef>
              <a:spcAft>
                <a:spcPts val="0"/>
              </a:spcAft>
              <a:buClr>
                <a:srgbClr val="FFFFFF"/>
              </a:buClr>
              <a:buSzPts val="1800"/>
              <a:buNone/>
              <a:defRPr/>
            </a:lvl7pPr>
            <a:lvl8pPr marL="3657600" lvl="7" indent="-228600" algn="l" rtl="0">
              <a:lnSpc>
                <a:spcPct val="100000"/>
              </a:lnSpc>
              <a:spcBef>
                <a:spcPts val="5900"/>
              </a:spcBef>
              <a:spcAft>
                <a:spcPts val="0"/>
              </a:spcAft>
              <a:buClr>
                <a:srgbClr val="FFFFFF"/>
              </a:buClr>
              <a:buSzPts val="1800"/>
              <a:buNone/>
              <a:defRPr/>
            </a:lvl8pPr>
            <a:lvl9pPr marL="4114800" lvl="8" indent="-228600" algn="l" rtl="0">
              <a:lnSpc>
                <a:spcPct val="100000"/>
              </a:lnSpc>
              <a:spcBef>
                <a:spcPts val="5900"/>
              </a:spcBef>
              <a:spcAft>
                <a:spcPts val="0"/>
              </a:spcAft>
              <a:buClr>
                <a:srgbClr val="FFFFFF"/>
              </a:buClr>
              <a:buSzPts val="1800"/>
              <a:buNone/>
              <a:defRPr/>
            </a:lvl9pPr>
          </a:lstStyle>
          <a:p>
            <a:endParaRPr/>
          </a:p>
        </p:txBody>
      </p:sp>
      <p:sp>
        <p:nvSpPr>
          <p:cNvPr id="99" name="Google Shape;99;p15"/>
          <p:cNvSpPr/>
          <p:nvPr/>
        </p:nvSpPr>
        <p:spPr>
          <a:xfrm>
            <a:off x="-4949" y="12917434"/>
            <a:ext cx="24393900" cy="8481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100" name="Google Shape;100;p15"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101" name="Google Shape;101;p15"/>
          <p:cNvSpPr txBox="1"/>
          <p:nvPr/>
        </p:nvSpPr>
        <p:spPr>
          <a:xfrm>
            <a:off x="200890" y="13079581"/>
            <a:ext cx="1664100" cy="523800"/>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102" name="Google Shape;102;p15"/>
          <p:cNvSpPr txBox="1">
            <a:spLocks noGrp="1"/>
          </p:cNvSpPr>
          <p:nvPr>
            <p:ph type="sldNum" idx="12"/>
          </p:nvPr>
        </p:nvSpPr>
        <p:spPr>
          <a:xfrm>
            <a:off x="11962649" y="13019484"/>
            <a:ext cx="440700" cy="485700"/>
          </a:xfrm>
          <a:prstGeom prst="rect">
            <a:avLst/>
          </a:prstGeom>
          <a:noFill/>
          <a:ln>
            <a:noFill/>
          </a:ln>
        </p:spPr>
        <p:txBody>
          <a:bodyPr spcFirstLastPara="1" wrap="square" lIns="71425" tIns="71425" rIns="71425" bIns="71425" anchor="t" anchorCtr="0">
            <a:noAutofit/>
          </a:bodyPr>
          <a:lstStyle>
            <a:lvl1pPr marL="0" lvl="0" indent="0" algn="ctr" rtl="0">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rtl="0">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rtl="0">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rtl="0">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rtl="0">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rtl="0">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rtl="0">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rtl="0">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rtl="0">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re, puces et photo">
  <p:cSld name="Titre, puces et photo">
    <p:bg>
      <p:bgPr>
        <a:blipFill>
          <a:blip r:embed="rId2">
            <a:alphaModFix/>
          </a:blip>
          <a:stretch>
            <a:fillRect/>
          </a:stretch>
        </a:blipFill>
        <a:effectLst/>
      </p:bgPr>
    </p:bg>
    <p:spTree>
      <p:nvGrpSpPr>
        <p:cNvPr id="1" name="Shape 103"/>
        <p:cNvGrpSpPr/>
        <p:nvPr/>
      </p:nvGrpSpPr>
      <p:grpSpPr>
        <a:xfrm>
          <a:off x="0" y="0"/>
          <a:ext cx="0" cy="0"/>
          <a:chOff x="0" y="0"/>
          <a:chExt cx="0" cy="0"/>
        </a:xfrm>
      </p:grpSpPr>
      <p:sp>
        <p:nvSpPr>
          <p:cNvPr id="104" name="Google Shape;104;p16"/>
          <p:cNvSpPr>
            <a:spLocks noGrp="1"/>
          </p:cNvSpPr>
          <p:nvPr>
            <p:ph type="pic" idx="2"/>
          </p:nvPr>
        </p:nvSpPr>
        <p:spPr>
          <a:xfrm>
            <a:off x="13571691" y="2898909"/>
            <a:ext cx="8187336" cy="9649359"/>
          </a:xfrm>
          <a:prstGeom prst="rect">
            <a:avLst/>
          </a:prstGeom>
          <a:noFill/>
          <a:ln>
            <a:noFill/>
          </a:ln>
        </p:spPr>
        <p:txBody>
          <a:bodyPr spcFirstLastPara="1" wrap="square" lIns="91425" tIns="45700" rIns="91425" bIns="45700" anchor="t" anchorCtr="0"/>
          <a:lstStyle>
            <a:lvl1pPr marR="0" lvl="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1pPr>
            <a:lvl2pPr marR="0" lvl="1"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2pPr>
            <a:lvl3pPr marR="0" lvl="2"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3pPr>
            <a:lvl4pPr marR="0" lvl="3"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4pPr>
            <a:lvl5pPr marR="0" lvl="4"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5pPr>
            <a:lvl6pPr marR="0" lvl="5"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6pPr>
            <a:lvl7pPr marR="0" lvl="6"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7pPr>
            <a:lvl8pPr marR="0" lvl="7"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8pPr>
            <a:lvl9pPr marR="0" lvl="8"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9pPr>
          </a:lstStyle>
          <a:p>
            <a:endParaRPr/>
          </a:p>
        </p:txBody>
      </p:sp>
      <p:sp>
        <p:nvSpPr>
          <p:cNvPr id="105" name="Google Shape;105;p16"/>
          <p:cNvSpPr txBox="1">
            <a:spLocks noGrp="1"/>
          </p:cNvSpPr>
          <p:nvPr>
            <p:ph type="title"/>
          </p:nvPr>
        </p:nvSpPr>
        <p:spPr>
          <a:xfrm>
            <a:off x="4387453" y="357187"/>
            <a:ext cx="15609095" cy="3036095"/>
          </a:xfrm>
          <a:prstGeom prst="rect">
            <a:avLst/>
          </a:prstGeom>
          <a:noFill/>
          <a:ln>
            <a:noFill/>
          </a:ln>
        </p:spPr>
        <p:txBody>
          <a:bodyPr spcFirstLastPara="1" wrap="square" lIns="71425" tIns="71425" rIns="71425" bIns="71425" anchor="ctr" anchorCtr="0"/>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106" name="Google Shape;106;p16"/>
          <p:cNvSpPr txBox="1">
            <a:spLocks noGrp="1"/>
          </p:cNvSpPr>
          <p:nvPr>
            <p:ph type="body" idx="1"/>
          </p:nvPr>
        </p:nvSpPr>
        <p:spPr>
          <a:xfrm>
            <a:off x="2692769" y="3400271"/>
            <a:ext cx="9195622" cy="9083433"/>
          </a:xfrm>
          <a:prstGeom prst="rect">
            <a:avLst/>
          </a:prstGeom>
          <a:noFill/>
          <a:ln>
            <a:noFill/>
          </a:ln>
        </p:spPr>
        <p:txBody>
          <a:bodyPr spcFirstLastPara="1" wrap="square" lIns="71425" tIns="71425" rIns="71425" bIns="71425" anchor="ctr" anchorCtr="0"/>
          <a:lstStyle>
            <a:lvl1pPr marL="457200" lvl="0" indent="-409575" algn="l">
              <a:lnSpc>
                <a:spcPct val="100000"/>
              </a:lnSpc>
              <a:spcBef>
                <a:spcPts val="4500"/>
              </a:spcBef>
              <a:spcAft>
                <a:spcPts val="0"/>
              </a:spcAft>
              <a:buClr>
                <a:srgbClr val="FFFFFF"/>
              </a:buClr>
              <a:buSzPts val="2850"/>
              <a:buFont typeface="Open Sans"/>
              <a:buChar char="•"/>
              <a:defRPr sz="3800"/>
            </a:lvl1pPr>
            <a:lvl2pPr marL="914400" lvl="1" indent="-409575" algn="l">
              <a:lnSpc>
                <a:spcPct val="100000"/>
              </a:lnSpc>
              <a:spcBef>
                <a:spcPts val="4500"/>
              </a:spcBef>
              <a:spcAft>
                <a:spcPts val="0"/>
              </a:spcAft>
              <a:buClr>
                <a:srgbClr val="FFFFFF"/>
              </a:buClr>
              <a:buSzPts val="2850"/>
              <a:buFont typeface="Open Sans"/>
              <a:buChar char="•"/>
              <a:defRPr sz="3800"/>
            </a:lvl2pPr>
            <a:lvl3pPr marL="1371600" lvl="2" indent="-409575" algn="l">
              <a:lnSpc>
                <a:spcPct val="100000"/>
              </a:lnSpc>
              <a:spcBef>
                <a:spcPts val="4500"/>
              </a:spcBef>
              <a:spcAft>
                <a:spcPts val="0"/>
              </a:spcAft>
              <a:buClr>
                <a:srgbClr val="FFFFFF"/>
              </a:buClr>
              <a:buSzPts val="2850"/>
              <a:buFont typeface="Open Sans"/>
              <a:buChar char="•"/>
              <a:defRPr sz="3800"/>
            </a:lvl3pPr>
            <a:lvl4pPr marL="1828800" lvl="3" indent="-409575" algn="l">
              <a:lnSpc>
                <a:spcPct val="100000"/>
              </a:lnSpc>
              <a:spcBef>
                <a:spcPts val="4500"/>
              </a:spcBef>
              <a:spcAft>
                <a:spcPts val="0"/>
              </a:spcAft>
              <a:buClr>
                <a:srgbClr val="FFFFFF"/>
              </a:buClr>
              <a:buSzPts val="2850"/>
              <a:buFont typeface="Open Sans"/>
              <a:buChar char="•"/>
              <a:defRPr sz="3800"/>
            </a:lvl4pPr>
            <a:lvl5pPr marL="2286000" lvl="4" indent="-409575" algn="l">
              <a:lnSpc>
                <a:spcPct val="100000"/>
              </a:lnSpc>
              <a:spcBef>
                <a:spcPts val="4500"/>
              </a:spcBef>
              <a:spcAft>
                <a:spcPts val="0"/>
              </a:spcAft>
              <a:buClr>
                <a:srgbClr val="FFFFFF"/>
              </a:buClr>
              <a:buSzPts val="2850"/>
              <a:buFont typeface="Open Sans"/>
              <a:buChar char="•"/>
              <a:defRPr sz="3800"/>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
        <p:nvSpPr>
          <p:cNvPr id="107" name="Google Shape;107;p16"/>
          <p:cNvSpPr/>
          <p:nvPr/>
        </p:nvSpPr>
        <p:spPr>
          <a:xfrm>
            <a:off x="-4949" y="12917434"/>
            <a:ext cx="24393897"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108" name="Google Shape;108;p16"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109" name="Google Shape;109;p16"/>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110" name="Google Shape;110;p16"/>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Photo">
  <p:cSld name="Photo">
    <p:bg>
      <p:bgPr>
        <a:solidFill>
          <a:srgbClr val="000000"/>
        </a:solidFill>
        <a:effectLst/>
      </p:bgPr>
    </p:bg>
    <p:spTree>
      <p:nvGrpSpPr>
        <p:cNvPr id="1" name="Shape 111"/>
        <p:cNvGrpSpPr/>
        <p:nvPr/>
      </p:nvGrpSpPr>
      <p:grpSpPr>
        <a:xfrm>
          <a:off x="0" y="0"/>
          <a:ext cx="0" cy="0"/>
          <a:chOff x="0" y="0"/>
          <a:chExt cx="0" cy="0"/>
        </a:xfrm>
      </p:grpSpPr>
      <p:sp>
        <p:nvSpPr>
          <p:cNvPr id="112" name="Google Shape;112;p17"/>
          <p:cNvSpPr>
            <a:spLocks noGrp="1"/>
          </p:cNvSpPr>
          <p:nvPr>
            <p:ph type="pic" idx="2"/>
          </p:nvPr>
        </p:nvSpPr>
        <p:spPr>
          <a:xfrm>
            <a:off x="3043535" y="0"/>
            <a:ext cx="18288001" cy="13716000"/>
          </a:xfrm>
          <a:prstGeom prst="rect">
            <a:avLst/>
          </a:prstGeom>
          <a:noFill/>
          <a:ln>
            <a:noFill/>
          </a:ln>
        </p:spPr>
        <p:txBody>
          <a:bodyPr spcFirstLastPara="1" wrap="square" lIns="91425" tIns="45700" rIns="91425" bIns="45700" anchor="t" anchorCtr="0"/>
          <a:lstStyle>
            <a:lvl1pPr marR="0" lvl="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1pPr>
            <a:lvl2pPr marR="0" lvl="1"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2pPr>
            <a:lvl3pPr marR="0" lvl="2"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3pPr>
            <a:lvl4pPr marR="0" lvl="3"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4pPr>
            <a:lvl5pPr marR="0" lvl="4"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5pPr>
            <a:lvl6pPr marR="0" lvl="5"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6pPr>
            <a:lvl7pPr marR="0" lvl="6"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7pPr>
            <a:lvl8pPr marR="0" lvl="7"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8pPr>
            <a:lvl9pPr marR="0" lvl="8"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9pPr>
          </a:lstStyle>
          <a:p>
            <a:endParaRPr/>
          </a:p>
        </p:txBody>
      </p:sp>
      <p:sp>
        <p:nvSpPr>
          <p:cNvPr id="113" name="Google Shape;113;p17"/>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Titre et sous-titre">
  <p:cSld name="Titre et sous-titre">
    <p:bg>
      <p:bgPr>
        <a:blipFill>
          <a:blip r:embed="rId2">
            <a:alphaModFix/>
          </a:blip>
          <a:stretch>
            <a:fillRect/>
          </a:stretch>
        </a:blipFill>
        <a:effectLst/>
      </p:bgPr>
    </p:bg>
    <p:spTree>
      <p:nvGrpSpPr>
        <p:cNvPr id="1" name="Shape 114"/>
        <p:cNvGrpSpPr/>
        <p:nvPr/>
      </p:nvGrpSpPr>
      <p:grpSpPr>
        <a:xfrm>
          <a:off x="0" y="0"/>
          <a:ext cx="0" cy="0"/>
          <a:chOff x="0" y="0"/>
          <a:chExt cx="0" cy="0"/>
        </a:xfrm>
      </p:grpSpPr>
      <p:sp>
        <p:nvSpPr>
          <p:cNvPr id="115" name="Google Shape;115;p18"/>
          <p:cNvSpPr/>
          <p:nvPr/>
        </p:nvSpPr>
        <p:spPr>
          <a:xfrm>
            <a:off x="-54551" y="12917434"/>
            <a:ext cx="24475242"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116" name="Google Shape;116;p18"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117" name="Google Shape;117;p18"/>
          <p:cNvSpPr txBox="1"/>
          <p:nvPr/>
        </p:nvSpPr>
        <p:spPr>
          <a:xfrm>
            <a:off x="243933" y="13079579"/>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118" name="Google Shape;118;p18"/>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
        <p:nvSpPr>
          <p:cNvPr id="119" name="Google Shape;119;p18"/>
          <p:cNvSpPr txBox="1">
            <a:spLocks noGrp="1"/>
          </p:cNvSpPr>
          <p:nvPr>
            <p:ph type="body" idx="1"/>
          </p:nvPr>
        </p:nvSpPr>
        <p:spPr>
          <a:xfrm>
            <a:off x="4833937" y="8197453"/>
            <a:ext cx="14716126" cy="2844385"/>
          </a:xfrm>
          <a:prstGeom prst="rect">
            <a:avLst/>
          </a:prstGeom>
          <a:noFill/>
          <a:ln>
            <a:noFill/>
          </a:ln>
        </p:spPr>
        <p:txBody>
          <a:bodyPr spcFirstLastPara="1" wrap="square" lIns="71425" tIns="71425" rIns="71425" bIns="71425" anchor="t" anchorCtr="0"/>
          <a:lstStyle>
            <a:lvl1pPr marL="457200" lvl="0" indent="-228600" algn="l">
              <a:lnSpc>
                <a:spcPct val="100000"/>
              </a:lnSpc>
              <a:spcBef>
                <a:spcPts val="0"/>
              </a:spcBef>
              <a:spcAft>
                <a:spcPts val="0"/>
              </a:spcAft>
              <a:buClr>
                <a:srgbClr val="FBFCFF"/>
              </a:buClr>
              <a:buSzPts val="6600"/>
              <a:buFont typeface="Montserrat SemiBold"/>
              <a:buNone/>
              <a:defRPr sz="6600">
                <a:solidFill>
                  <a:srgbClr val="FBFCFF"/>
                </a:solidFill>
                <a:latin typeface="Montserrat SemiBold"/>
                <a:ea typeface="Montserrat SemiBold"/>
                <a:cs typeface="Montserrat SemiBold"/>
                <a:sym typeface="Montserrat SemiBold"/>
              </a:defRPr>
            </a:lvl1pPr>
            <a:lvl2pPr marL="914400" lvl="1" indent="-228600" algn="l">
              <a:lnSpc>
                <a:spcPct val="100000"/>
              </a:lnSpc>
              <a:spcBef>
                <a:spcPts val="0"/>
              </a:spcBef>
              <a:spcAft>
                <a:spcPts val="0"/>
              </a:spcAft>
              <a:buClr>
                <a:srgbClr val="FBFCFF"/>
              </a:buClr>
              <a:buSzPts val="6600"/>
              <a:buFont typeface="Montserrat SemiBold"/>
              <a:buNone/>
              <a:defRPr sz="6600">
                <a:solidFill>
                  <a:srgbClr val="FBFCFF"/>
                </a:solidFill>
                <a:latin typeface="Montserrat SemiBold"/>
                <a:ea typeface="Montserrat SemiBold"/>
                <a:cs typeface="Montserrat SemiBold"/>
                <a:sym typeface="Montserrat SemiBold"/>
              </a:defRPr>
            </a:lvl2pPr>
            <a:lvl3pPr marL="1371600" lvl="2" indent="-228600" algn="l">
              <a:lnSpc>
                <a:spcPct val="100000"/>
              </a:lnSpc>
              <a:spcBef>
                <a:spcPts val="0"/>
              </a:spcBef>
              <a:spcAft>
                <a:spcPts val="0"/>
              </a:spcAft>
              <a:buClr>
                <a:srgbClr val="FBFCFF"/>
              </a:buClr>
              <a:buSzPts val="5000"/>
              <a:buFont typeface="Montserrat SemiBold"/>
              <a:buNone/>
              <a:defRPr sz="5000">
                <a:solidFill>
                  <a:srgbClr val="FBFCFF"/>
                </a:solidFill>
                <a:latin typeface="Montserrat SemiBold"/>
                <a:ea typeface="Montserrat SemiBold"/>
                <a:cs typeface="Montserrat SemiBold"/>
                <a:sym typeface="Montserrat SemiBold"/>
              </a:defRPr>
            </a:lvl3pPr>
            <a:lvl4pPr marL="1828800" lvl="3" indent="-228600" algn="l">
              <a:lnSpc>
                <a:spcPct val="100000"/>
              </a:lnSpc>
              <a:spcBef>
                <a:spcPts val="0"/>
              </a:spcBef>
              <a:spcAft>
                <a:spcPts val="0"/>
              </a:spcAft>
              <a:buClr>
                <a:srgbClr val="FBFCFF"/>
              </a:buClr>
              <a:buSzPts val="4800"/>
              <a:buFont typeface="Montserrat SemiBold"/>
              <a:buNone/>
              <a:defRPr>
                <a:solidFill>
                  <a:srgbClr val="FBFCFF"/>
                </a:solidFill>
                <a:latin typeface="Montserrat SemiBold"/>
                <a:ea typeface="Montserrat SemiBold"/>
                <a:cs typeface="Montserrat SemiBold"/>
                <a:sym typeface="Montserrat SemiBold"/>
              </a:defRPr>
            </a:lvl4pPr>
            <a:lvl5pPr marL="2286000" lvl="4" indent="-228600" algn="l">
              <a:lnSpc>
                <a:spcPct val="100000"/>
              </a:lnSpc>
              <a:spcBef>
                <a:spcPts val="0"/>
              </a:spcBef>
              <a:spcAft>
                <a:spcPts val="0"/>
              </a:spcAft>
              <a:buClr>
                <a:srgbClr val="FBFCFF"/>
              </a:buClr>
              <a:buSzPts val="4800"/>
              <a:buFont typeface="Montserrat SemiBold"/>
              <a:buNone/>
              <a:defRPr>
                <a:solidFill>
                  <a:srgbClr val="FBFCFF"/>
                </a:solidFill>
                <a:latin typeface="Montserrat SemiBold"/>
                <a:ea typeface="Montserrat SemiBold"/>
                <a:cs typeface="Montserrat SemiBold"/>
                <a:sym typeface="Montserrat SemiBold"/>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
        <p:nvSpPr>
          <p:cNvPr id="120" name="Google Shape;120;p18"/>
          <p:cNvSpPr txBox="1">
            <a:spLocks noGrp="1"/>
          </p:cNvSpPr>
          <p:nvPr>
            <p:ph type="title"/>
          </p:nvPr>
        </p:nvSpPr>
        <p:spPr>
          <a:xfrm>
            <a:off x="2366919" y="3483933"/>
            <a:ext cx="19632304" cy="1976271"/>
          </a:xfrm>
          <a:prstGeom prst="rect">
            <a:avLst/>
          </a:prstGeom>
          <a:noFill/>
          <a:ln>
            <a:noFill/>
          </a:ln>
        </p:spPr>
        <p:txBody>
          <a:bodyPr spcFirstLastPara="1" wrap="square" lIns="71425" tIns="71425" rIns="71425" bIns="71425" anchor="b" anchorCtr="0"/>
          <a:lstStyle>
            <a:lvl1pPr lvl="0" algn="ctr">
              <a:lnSpc>
                <a:spcPct val="100000"/>
              </a:lnSpc>
              <a:spcBef>
                <a:spcPts val="0"/>
              </a:spcBef>
              <a:spcAft>
                <a:spcPts val="0"/>
              </a:spcAft>
              <a:buClr>
                <a:srgbClr val="FFFFFF"/>
              </a:buClr>
              <a:buSzPts val="11200"/>
              <a:buFont typeface="Montserrat"/>
              <a:buNone/>
              <a:defRPr b="1">
                <a:latin typeface="Montserrat"/>
                <a:ea typeface="Montserrat"/>
                <a:cs typeface="Montserrat"/>
                <a:sym typeface="Montserrat"/>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Titre et texte vide">
  <p:cSld name="Titre et texte vide">
    <p:bg>
      <p:bgPr>
        <a:gradFill>
          <a:gsLst>
            <a:gs pos="0">
              <a:srgbClr val="313741"/>
            </a:gs>
            <a:gs pos="100000">
              <a:srgbClr val="586275"/>
            </a:gs>
          </a:gsLst>
          <a:lin ang="16200000" scaled="0"/>
        </a:gradFill>
        <a:effectLst/>
      </p:bgPr>
    </p:bg>
    <p:spTree>
      <p:nvGrpSpPr>
        <p:cNvPr id="1" name="Shape 121"/>
        <p:cNvGrpSpPr/>
        <p:nvPr/>
      </p:nvGrpSpPr>
      <p:grpSpPr>
        <a:xfrm>
          <a:off x="0" y="0"/>
          <a:ext cx="0" cy="0"/>
          <a:chOff x="0" y="0"/>
          <a:chExt cx="0" cy="0"/>
        </a:xfrm>
      </p:grpSpPr>
      <p:sp>
        <p:nvSpPr>
          <p:cNvPr id="122" name="Google Shape;122;p19"/>
          <p:cNvSpPr/>
          <p:nvPr/>
        </p:nvSpPr>
        <p:spPr>
          <a:xfrm>
            <a:off x="3012281" y="6752587"/>
            <a:ext cx="18359437" cy="210826"/>
          </a:xfrm>
          <a:prstGeom prst="rect">
            <a:avLst/>
          </a:prstGeom>
          <a:solidFill>
            <a:srgbClr val="EDAF1F"/>
          </a:solid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sp>
        <p:nvSpPr>
          <p:cNvPr id="123" name="Google Shape;123;p19"/>
          <p:cNvSpPr/>
          <p:nvPr/>
        </p:nvSpPr>
        <p:spPr>
          <a:xfrm>
            <a:off x="-4949" y="12917434"/>
            <a:ext cx="24393897" cy="848168"/>
          </a:xfrm>
          <a:prstGeom prst="rect">
            <a:avLst/>
          </a:prstGeom>
          <a:blipFill rotWithShape="1">
            <a:blip r:embed="rId2">
              <a:alphaModFix/>
            </a:blip>
            <a:stretch>
              <a:fillRect/>
            </a:stretch>
          </a:blip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124" name="Google Shape;124;p19"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125" name="Google Shape;125;p19"/>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126" name="Google Shape;126;p19"/>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
        <p:nvSpPr>
          <p:cNvPr id="127" name="Google Shape;127;p19"/>
          <p:cNvSpPr txBox="1">
            <a:spLocks noGrp="1"/>
          </p:cNvSpPr>
          <p:nvPr>
            <p:ph type="title"/>
          </p:nvPr>
        </p:nvSpPr>
        <p:spPr>
          <a:xfrm>
            <a:off x="3054805" y="3954596"/>
            <a:ext cx="18256531" cy="1786067"/>
          </a:xfrm>
          <a:prstGeom prst="rect">
            <a:avLst/>
          </a:prstGeom>
          <a:noFill/>
          <a:ln>
            <a:noFill/>
          </a:ln>
        </p:spPr>
        <p:txBody>
          <a:bodyPr spcFirstLastPara="1" wrap="square" lIns="71425" tIns="71425" rIns="71425" bIns="71425" anchor="ctr" anchorCtr="0"/>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Puces">
  <p:cSld name="Puces">
    <p:bg>
      <p:bgPr>
        <a:gradFill>
          <a:gsLst>
            <a:gs pos="0">
              <a:srgbClr val="576275"/>
            </a:gs>
            <a:gs pos="100000">
              <a:srgbClr val="6BB884"/>
            </a:gs>
          </a:gsLst>
          <a:lin ang="16200000" scaled="0"/>
        </a:gradFill>
        <a:effectLst/>
      </p:bgPr>
    </p:bg>
    <p:spTree>
      <p:nvGrpSpPr>
        <p:cNvPr id="1" name="Shape 128"/>
        <p:cNvGrpSpPr/>
        <p:nvPr/>
      </p:nvGrpSpPr>
      <p:grpSpPr>
        <a:xfrm>
          <a:off x="0" y="0"/>
          <a:ext cx="0" cy="0"/>
          <a:chOff x="0" y="0"/>
          <a:chExt cx="0" cy="0"/>
        </a:xfrm>
      </p:grpSpPr>
      <p:sp>
        <p:nvSpPr>
          <p:cNvPr id="129" name="Google Shape;129;p20"/>
          <p:cNvSpPr txBox="1">
            <a:spLocks noGrp="1"/>
          </p:cNvSpPr>
          <p:nvPr>
            <p:ph type="body" idx="1"/>
          </p:nvPr>
        </p:nvSpPr>
        <p:spPr>
          <a:xfrm>
            <a:off x="4387453" y="1785937"/>
            <a:ext cx="15609095" cy="10144126"/>
          </a:xfrm>
          <a:prstGeom prst="rect">
            <a:avLst/>
          </a:prstGeom>
          <a:noFill/>
          <a:ln>
            <a:noFill/>
          </a:ln>
        </p:spPr>
        <p:txBody>
          <a:bodyPr spcFirstLastPara="1" wrap="square" lIns="71425" tIns="71425" rIns="71425" bIns="71425" anchor="ctr" anchorCtr="0"/>
          <a:lstStyle>
            <a:lvl1pPr marL="457200" lvl="0" indent="-314325" algn="l">
              <a:lnSpc>
                <a:spcPct val="100000"/>
              </a:lnSpc>
              <a:spcBef>
                <a:spcPts val="5900"/>
              </a:spcBef>
              <a:spcAft>
                <a:spcPts val="0"/>
              </a:spcAft>
              <a:buClr>
                <a:srgbClr val="FFFFFF"/>
              </a:buClr>
              <a:buSzPts val="1350"/>
              <a:buChar char="•"/>
              <a:defRPr/>
            </a:lvl1pPr>
            <a:lvl2pPr marL="914400" lvl="1" indent="-314325" algn="l">
              <a:lnSpc>
                <a:spcPct val="100000"/>
              </a:lnSpc>
              <a:spcBef>
                <a:spcPts val="5900"/>
              </a:spcBef>
              <a:spcAft>
                <a:spcPts val="0"/>
              </a:spcAft>
              <a:buClr>
                <a:srgbClr val="FFFFFF"/>
              </a:buClr>
              <a:buSzPts val="1350"/>
              <a:buChar char="•"/>
              <a:defRPr/>
            </a:lvl2pPr>
            <a:lvl3pPr marL="1371600" lvl="2" indent="-314325" algn="l">
              <a:lnSpc>
                <a:spcPct val="100000"/>
              </a:lnSpc>
              <a:spcBef>
                <a:spcPts val="5900"/>
              </a:spcBef>
              <a:spcAft>
                <a:spcPts val="0"/>
              </a:spcAft>
              <a:buClr>
                <a:srgbClr val="FFFFFF"/>
              </a:buClr>
              <a:buSzPts val="1350"/>
              <a:buChar char="•"/>
              <a:defRPr/>
            </a:lvl3pPr>
            <a:lvl4pPr marL="1828800" lvl="3" indent="-314325" algn="l">
              <a:lnSpc>
                <a:spcPct val="100000"/>
              </a:lnSpc>
              <a:spcBef>
                <a:spcPts val="5900"/>
              </a:spcBef>
              <a:spcAft>
                <a:spcPts val="0"/>
              </a:spcAft>
              <a:buClr>
                <a:srgbClr val="FFFFFF"/>
              </a:buClr>
              <a:buSzPts val="1350"/>
              <a:buChar char="•"/>
              <a:defRPr/>
            </a:lvl4pPr>
            <a:lvl5pPr marL="2286000" lvl="4" indent="-314325" algn="l">
              <a:lnSpc>
                <a:spcPct val="100000"/>
              </a:lnSpc>
              <a:spcBef>
                <a:spcPts val="5900"/>
              </a:spcBef>
              <a:spcAft>
                <a:spcPts val="0"/>
              </a:spcAft>
              <a:buClr>
                <a:srgbClr val="FFFFFF"/>
              </a:buClr>
              <a:buSzPts val="1350"/>
              <a:buChar char="•"/>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
        <p:nvSpPr>
          <p:cNvPr id="130" name="Google Shape;130;p20"/>
          <p:cNvSpPr/>
          <p:nvPr/>
        </p:nvSpPr>
        <p:spPr>
          <a:xfrm>
            <a:off x="-4949" y="12917434"/>
            <a:ext cx="24393897"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131" name="Google Shape;131;p20" descr="logo-texte-devoxx-france-400.png"/>
          <p:cNvPicPr preferRelativeResize="0"/>
          <p:nvPr/>
        </p:nvPicPr>
        <p:blipFill rotWithShape="1">
          <a:blip r:embed="rId2">
            <a:alphaModFix/>
          </a:blip>
          <a:srcRect/>
          <a:stretch/>
        </p:blipFill>
        <p:spPr>
          <a:xfrm>
            <a:off x="18445398" y="12975966"/>
            <a:ext cx="5968195" cy="731104"/>
          </a:xfrm>
          <a:prstGeom prst="rect">
            <a:avLst/>
          </a:prstGeom>
          <a:noFill/>
          <a:ln>
            <a:noFill/>
          </a:ln>
        </p:spPr>
      </p:pic>
      <p:sp>
        <p:nvSpPr>
          <p:cNvPr id="132" name="Google Shape;132;p20"/>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133" name="Google Shape;133;p20"/>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re - Haut copie" type="tx">
  <p:cSld name="TITLE_AND_BODY">
    <p:bg>
      <p:bgPr>
        <a:blipFill>
          <a:blip r:embed="rId2">
            <a:alphaModFix/>
          </a:blip>
          <a:stretch>
            <a:fillRect/>
          </a:stretch>
        </a:blipFill>
        <a:effectLst/>
      </p:bgPr>
    </p:bg>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4387453" y="1928812"/>
            <a:ext cx="15609095" cy="3036095"/>
          </a:xfrm>
          <a:prstGeom prst="rect">
            <a:avLst/>
          </a:prstGeom>
          <a:noFill/>
          <a:ln>
            <a:noFill/>
          </a:ln>
        </p:spPr>
        <p:txBody>
          <a:bodyPr spcFirstLastPara="1" wrap="square" lIns="71425" tIns="71425" rIns="71425" bIns="71425" anchor="ctr" anchorCtr="0"/>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22" name="Google Shape;22;p3"/>
          <p:cNvSpPr/>
          <p:nvPr/>
        </p:nvSpPr>
        <p:spPr>
          <a:xfrm>
            <a:off x="-4949" y="12917434"/>
            <a:ext cx="24393897"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23" name="Google Shape;23;p3"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24" name="Google Shape;24;p3"/>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25" name="Google Shape;25;p3"/>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Citation">
  <p:cSld name="Citation">
    <p:spTree>
      <p:nvGrpSpPr>
        <p:cNvPr id="1" name="Shape 134"/>
        <p:cNvGrpSpPr/>
        <p:nvPr/>
      </p:nvGrpSpPr>
      <p:grpSpPr>
        <a:xfrm>
          <a:off x="0" y="0"/>
          <a:ext cx="0" cy="0"/>
          <a:chOff x="0" y="0"/>
          <a:chExt cx="0" cy="0"/>
        </a:xfrm>
      </p:grpSpPr>
      <p:sp>
        <p:nvSpPr>
          <p:cNvPr id="135" name="Google Shape;135;p21"/>
          <p:cNvSpPr txBox="1">
            <a:spLocks noGrp="1"/>
          </p:cNvSpPr>
          <p:nvPr>
            <p:ph type="body" idx="1"/>
          </p:nvPr>
        </p:nvSpPr>
        <p:spPr>
          <a:xfrm>
            <a:off x="4833937" y="8947546"/>
            <a:ext cx="14716126" cy="660798"/>
          </a:xfrm>
          <a:prstGeom prst="rect">
            <a:avLst/>
          </a:prstGeom>
          <a:noFill/>
          <a:ln>
            <a:noFill/>
          </a:ln>
        </p:spPr>
        <p:txBody>
          <a:bodyPr spcFirstLastPara="1" wrap="square" lIns="71425" tIns="71425" rIns="71425" bIns="71425" anchor="t" anchorCtr="0"/>
          <a:lstStyle>
            <a:lvl1pPr marL="457200" lvl="0" indent="-228600" algn="ctr">
              <a:lnSpc>
                <a:spcPct val="100000"/>
              </a:lnSpc>
              <a:spcBef>
                <a:spcPts val="0"/>
              </a:spcBef>
              <a:spcAft>
                <a:spcPts val="0"/>
              </a:spcAft>
              <a:buClr>
                <a:srgbClr val="FFFFFF"/>
              </a:buClr>
              <a:buSzPts val="3200"/>
              <a:buFont typeface="Helvetica Neue Light"/>
              <a:buNone/>
              <a:defRPr sz="3200" i="1">
                <a:latin typeface="Helvetica Neue Light"/>
                <a:ea typeface="Helvetica Neue Light"/>
                <a:cs typeface="Helvetica Neue Light"/>
                <a:sym typeface="Helvetica Neue Light"/>
              </a:defRPr>
            </a:lvl1pPr>
            <a:lvl2pPr marL="914400" lvl="1" indent="-228600" algn="l">
              <a:lnSpc>
                <a:spcPct val="100000"/>
              </a:lnSpc>
              <a:spcBef>
                <a:spcPts val="5900"/>
              </a:spcBef>
              <a:spcAft>
                <a:spcPts val="0"/>
              </a:spcAft>
              <a:buClr>
                <a:srgbClr val="FFFFFF"/>
              </a:buClr>
              <a:buSzPts val="1800"/>
              <a:buNone/>
              <a:defRPr/>
            </a:lvl2pPr>
            <a:lvl3pPr marL="1371600" lvl="2" indent="-228600" algn="l">
              <a:lnSpc>
                <a:spcPct val="100000"/>
              </a:lnSpc>
              <a:spcBef>
                <a:spcPts val="5900"/>
              </a:spcBef>
              <a:spcAft>
                <a:spcPts val="0"/>
              </a:spcAft>
              <a:buClr>
                <a:srgbClr val="FFFFFF"/>
              </a:buClr>
              <a:buSzPts val="1800"/>
              <a:buNone/>
              <a:defRPr/>
            </a:lvl3pPr>
            <a:lvl4pPr marL="1828800" lvl="3" indent="-228600" algn="l">
              <a:lnSpc>
                <a:spcPct val="100000"/>
              </a:lnSpc>
              <a:spcBef>
                <a:spcPts val="5900"/>
              </a:spcBef>
              <a:spcAft>
                <a:spcPts val="0"/>
              </a:spcAft>
              <a:buClr>
                <a:srgbClr val="FFFFFF"/>
              </a:buClr>
              <a:buSzPts val="1800"/>
              <a:buNone/>
              <a:defRPr/>
            </a:lvl4pPr>
            <a:lvl5pPr marL="2286000" lvl="4" indent="-228600" algn="l">
              <a:lnSpc>
                <a:spcPct val="100000"/>
              </a:lnSpc>
              <a:spcBef>
                <a:spcPts val="5900"/>
              </a:spcBef>
              <a:spcAft>
                <a:spcPts val="0"/>
              </a:spcAft>
              <a:buClr>
                <a:srgbClr val="FFFFFF"/>
              </a:buClr>
              <a:buSzPts val="1800"/>
              <a:buNone/>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
        <p:nvSpPr>
          <p:cNvPr id="136" name="Google Shape;136;p21"/>
          <p:cNvSpPr txBox="1">
            <a:spLocks noGrp="1"/>
          </p:cNvSpPr>
          <p:nvPr>
            <p:ph type="body" idx="2"/>
          </p:nvPr>
        </p:nvSpPr>
        <p:spPr>
          <a:xfrm>
            <a:off x="4833937" y="6000353"/>
            <a:ext cx="14716126" cy="965201"/>
          </a:xfrm>
          <a:prstGeom prst="rect">
            <a:avLst/>
          </a:prstGeom>
          <a:noFill/>
          <a:ln>
            <a:noFill/>
          </a:ln>
        </p:spPr>
        <p:txBody>
          <a:bodyPr spcFirstLastPara="1" wrap="square" lIns="71425" tIns="71425" rIns="71425" bIns="71425" anchor="ctr" anchorCtr="0"/>
          <a:lstStyle>
            <a:lvl1pPr marL="457200" lvl="0" indent="-228600" algn="ctr">
              <a:lnSpc>
                <a:spcPct val="100000"/>
              </a:lnSpc>
              <a:spcBef>
                <a:spcPts val="0"/>
              </a:spcBef>
              <a:spcAft>
                <a:spcPts val="0"/>
              </a:spcAft>
              <a:buClr>
                <a:srgbClr val="FFFFFF"/>
              </a:buClr>
              <a:buSzPts val="5200"/>
              <a:buFont typeface="Helvetica Neue Light"/>
              <a:buNone/>
              <a:defRPr sz="5200">
                <a:latin typeface="Helvetica Neue Light"/>
                <a:ea typeface="Helvetica Neue Light"/>
                <a:cs typeface="Helvetica Neue Light"/>
                <a:sym typeface="Helvetica Neue Light"/>
              </a:defRPr>
            </a:lvl1pPr>
            <a:lvl2pPr marL="914400" lvl="1" indent="-228600" algn="l">
              <a:lnSpc>
                <a:spcPct val="100000"/>
              </a:lnSpc>
              <a:spcBef>
                <a:spcPts val="5900"/>
              </a:spcBef>
              <a:spcAft>
                <a:spcPts val="0"/>
              </a:spcAft>
              <a:buClr>
                <a:srgbClr val="FFFFFF"/>
              </a:buClr>
              <a:buSzPts val="1800"/>
              <a:buNone/>
              <a:defRPr/>
            </a:lvl2pPr>
            <a:lvl3pPr marL="1371600" lvl="2" indent="-228600" algn="l">
              <a:lnSpc>
                <a:spcPct val="100000"/>
              </a:lnSpc>
              <a:spcBef>
                <a:spcPts val="5900"/>
              </a:spcBef>
              <a:spcAft>
                <a:spcPts val="0"/>
              </a:spcAft>
              <a:buClr>
                <a:srgbClr val="FFFFFF"/>
              </a:buClr>
              <a:buSzPts val="1800"/>
              <a:buNone/>
              <a:defRPr/>
            </a:lvl3pPr>
            <a:lvl4pPr marL="1828800" lvl="3" indent="-228600" algn="l">
              <a:lnSpc>
                <a:spcPct val="100000"/>
              </a:lnSpc>
              <a:spcBef>
                <a:spcPts val="5900"/>
              </a:spcBef>
              <a:spcAft>
                <a:spcPts val="0"/>
              </a:spcAft>
              <a:buClr>
                <a:srgbClr val="FFFFFF"/>
              </a:buClr>
              <a:buSzPts val="1800"/>
              <a:buNone/>
              <a:defRPr/>
            </a:lvl4pPr>
            <a:lvl5pPr marL="2286000" lvl="4" indent="-228600" algn="l">
              <a:lnSpc>
                <a:spcPct val="100000"/>
              </a:lnSpc>
              <a:spcBef>
                <a:spcPts val="5900"/>
              </a:spcBef>
              <a:spcAft>
                <a:spcPts val="0"/>
              </a:spcAft>
              <a:buClr>
                <a:srgbClr val="FFFFFF"/>
              </a:buClr>
              <a:buSzPts val="1800"/>
              <a:buNone/>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
        <p:nvSpPr>
          <p:cNvPr id="137" name="Google Shape;137;p21"/>
          <p:cNvSpPr/>
          <p:nvPr/>
        </p:nvSpPr>
        <p:spPr>
          <a:xfrm>
            <a:off x="-4949" y="12917434"/>
            <a:ext cx="24393897"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138" name="Google Shape;138;p21" descr="logo-texte-devoxx-france-400.png"/>
          <p:cNvPicPr preferRelativeResize="0"/>
          <p:nvPr/>
        </p:nvPicPr>
        <p:blipFill rotWithShape="1">
          <a:blip r:embed="rId2">
            <a:alphaModFix/>
          </a:blip>
          <a:srcRect/>
          <a:stretch/>
        </p:blipFill>
        <p:spPr>
          <a:xfrm>
            <a:off x="18445398" y="12975966"/>
            <a:ext cx="5968195" cy="731104"/>
          </a:xfrm>
          <a:prstGeom prst="rect">
            <a:avLst/>
          </a:prstGeom>
          <a:noFill/>
          <a:ln>
            <a:noFill/>
          </a:ln>
        </p:spPr>
      </p:pic>
      <p:sp>
        <p:nvSpPr>
          <p:cNvPr id="139" name="Google Shape;139;p21"/>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140" name="Google Shape;140;p21"/>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Vierge">
  <p:cSld name="Vierge">
    <p:bg>
      <p:bgPr>
        <a:gradFill>
          <a:gsLst>
            <a:gs pos="0">
              <a:srgbClr val="313741"/>
            </a:gs>
            <a:gs pos="100000">
              <a:srgbClr val="576275"/>
            </a:gs>
          </a:gsLst>
          <a:lin ang="16200000" scaled="0"/>
        </a:gradFill>
        <a:effectLst/>
      </p:bgPr>
    </p:bg>
    <p:spTree>
      <p:nvGrpSpPr>
        <p:cNvPr id="1" name="Shape 141"/>
        <p:cNvGrpSpPr/>
        <p:nvPr/>
      </p:nvGrpSpPr>
      <p:grpSpPr>
        <a:xfrm>
          <a:off x="0" y="0"/>
          <a:ext cx="0" cy="0"/>
          <a:chOff x="0" y="0"/>
          <a:chExt cx="0" cy="0"/>
        </a:xfrm>
      </p:grpSpPr>
      <p:sp>
        <p:nvSpPr>
          <p:cNvPr id="142" name="Google Shape;142;p22"/>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special">
  <p:cSld name="special">
    <p:bg>
      <p:bgPr>
        <a:gradFill>
          <a:gsLst>
            <a:gs pos="0">
              <a:srgbClr val="576275"/>
            </a:gs>
            <a:gs pos="100000">
              <a:srgbClr val="313741"/>
            </a:gs>
          </a:gsLst>
          <a:lin ang="16200000" scaled="0"/>
        </a:gradFill>
        <a:effectLst/>
      </p:bgPr>
    </p:bg>
    <p:spTree>
      <p:nvGrpSpPr>
        <p:cNvPr id="1" name="Shape 143"/>
        <p:cNvGrpSpPr/>
        <p:nvPr/>
      </p:nvGrpSpPr>
      <p:grpSpPr>
        <a:xfrm>
          <a:off x="0" y="0"/>
          <a:ext cx="0" cy="0"/>
          <a:chOff x="0" y="0"/>
          <a:chExt cx="0" cy="0"/>
        </a:xfrm>
      </p:grpSpPr>
      <p:sp>
        <p:nvSpPr>
          <p:cNvPr id="144" name="Google Shape;144;p23"/>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145" name="Google Shape;145;p23"/>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Titre et texte">
  <p:cSld name="Titre et texte 2">
    <p:bg>
      <p:bgPr>
        <a:gradFill>
          <a:gsLst>
            <a:gs pos="0">
              <a:srgbClr val="576275"/>
            </a:gs>
            <a:gs pos="100000">
              <a:srgbClr val="313741"/>
            </a:gs>
          </a:gsLst>
          <a:lin ang="16200000" scaled="0"/>
        </a:gradFill>
        <a:effectLst/>
      </p:bgPr>
    </p:bg>
    <p:spTree>
      <p:nvGrpSpPr>
        <p:cNvPr id="1" name="Shape 146"/>
        <p:cNvGrpSpPr/>
        <p:nvPr/>
      </p:nvGrpSpPr>
      <p:grpSpPr>
        <a:xfrm>
          <a:off x="0" y="0"/>
          <a:ext cx="0" cy="0"/>
          <a:chOff x="0" y="0"/>
          <a:chExt cx="0" cy="0"/>
        </a:xfrm>
      </p:grpSpPr>
      <p:sp>
        <p:nvSpPr>
          <p:cNvPr id="147" name="Google Shape;147;p24"/>
          <p:cNvSpPr txBox="1">
            <a:spLocks noGrp="1"/>
          </p:cNvSpPr>
          <p:nvPr>
            <p:ph type="title"/>
          </p:nvPr>
        </p:nvSpPr>
        <p:spPr>
          <a:xfrm>
            <a:off x="4833937" y="136442"/>
            <a:ext cx="14716126" cy="2579983"/>
          </a:xfrm>
          <a:prstGeom prst="rect">
            <a:avLst/>
          </a:prstGeom>
          <a:noFill/>
          <a:ln>
            <a:noFill/>
          </a:ln>
        </p:spPr>
        <p:txBody>
          <a:bodyPr spcFirstLastPara="1" wrap="square" lIns="71425" tIns="71425" rIns="71425" bIns="71425" anchor="ctr" anchorCtr="0"/>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148" name="Google Shape;148;p24"/>
          <p:cNvSpPr/>
          <p:nvPr/>
        </p:nvSpPr>
        <p:spPr>
          <a:xfrm>
            <a:off x="-4949" y="12917434"/>
            <a:ext cx="24393897" cy="848168"/>
          </a:xfrm>
          <a:prstGeom prst="rect">
            <a:avLst/>
          </a:prstGeom>
          <a:blipFill rotWithShape="1">
            <a:blip r:embed="rId2">
              <a:alphaModFix/>
            </a:blip>
            <a:stretch>
              <a:fillRect/>
            </a:stretch>
          </a:blip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149" name="Google Shape;149;p24"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150" name="Google Shape;150;p24"/>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
        <p:nvSpPr>
          <p:cNvPr id="151" name="Google Shape;151;p24"/>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152" name="Google Shape;152;p24"/>
          <p:cNvSpPr txBox="1">
            <a:spLocks noGrp="1"/>
          </p:cNvSpPr>
          <p:nvPr>
            <p:ph type="body" idx="1"/>
          </p:nvPr>
        </p:nvSpPr>
        <p:spPr>
          <a:xfrm>
            <a:off x="3487082" y="2941773"/>
            <a:ext cx="17409835" cy="9606344"/>
          </a:xfrm>
          <a:prstGeom prst="rect">
            <a:avLst/>
          </a:prstGeom>
          <a:noFill/>
          <a:ln>
            <a:noFill/>
          </a:ln>
        </p:spPr>
        <p:txBody>
          <a:bodyPr spcFirstLastPara="1" wrap="square" lIns="71425" tIns="71425" rIns="71425" bIns="71425" anchor="t" anchorCtr="0"/>
          <a:lstStyle>
            <a:lvl1pPr marL="457200" lvl="0" indent="-228600" algn="l">
              <a:lnSpc>
                <a:spcPct val="100000"/>
              </a:lnSpc>
              <a:spcBef>
                <a:spcPts val="5900"/>
              </a:spcBef>
              <a:spcAft>
                <a:spcPts val="0"/>
              </a:spcAft>
              <a:buClr>
                <a:srgbClr val="FFFFFF"/>
              </a:buClr>
              <a:buSzPts val="1800"/>
              <a:buNone/>
              <a:defRPr/>
            </a:lvl1pPr>
            <a:lvl2pPr marL="914400" lvl="1" indent="-228600" algn="l">
              <a:lnSpc>
                <a:spcPct val="100000"/>
              </a:lnSpc>
              <a:spcBef>
                <a:spcPts val="5900"/>
              </a:spcBef>
              <a:spcAft>
                <a:spcPts val="0"/>
              </a:spcAft>
              <a:buClr>
                <a:srgbClr val="FFFFFF"/>
              </a:buClr>
              <a:buSzPts val="1800"/>
              <a:buNone/>
              <a:defRPr/>
            </a:lvl2pPr>
            <a:lvl3pPr marL="1371600" lvl="2" indent="-228600" algn="l">
              <a:lnSpc>
                <a:spcPct val="100000"/>
              </a:lnSpc>
              <a:spcBef>
                <a:spcPts val="5900"/>
              </a:spcBef>
              <a:spcAft>
                <a:spcPts val="0"/>
              </a:spcAft>
              <a:buClr>
                <a:srgbClr val="FFFFFF"/>
              </a:buClr>
              <a:buSzPts val="1800"/>
              <a:buNone/>
              <a:defRPr/>
            </a:lvl3pPr>
            <a:lvl4pPr marL="1828800" lvl="3" indent="-228600" algn="l">
              <a:lnSpc>
                <a:spcPct val="100000"/>
              </a:lnSpc>
              <a:spcBef>
                <a:spcPts val="5900"/>
              </a:spcBef>
              <a:spcAft>
                <a:spcPts val="0"/>
              </a:spcAft>
              <a:buClr>
                <a:srgbClr val="FFFFFF"/>
              </a:buClr>
              <a:buSzPts val="1800"/>
              <a:buNone/>
              <a:defRPr/>
            </a:lvl4pPr>
            <a:lvl5pPr marL="2286000" lvl="4" indent="-228600" algn="l">
              <a:lnSpc>
                <a:spcPct val="100000"/>
              </a:lnSpc>
              <a:spcBef>
                <a:spcPts val="5900"/>
              </a:spcBef>
              <a:spcAft>
                <a:spcPts val="0"/>
              </a:spcAft>
              <a:buClr>
                <a:srgbClr val="FFFFFF"/>
              </a:buClr>
              <a:buSzPts val="1800"/>
              <a:buNone/>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
        <p:nvSpPr>
          <p:cNvPr id="153" name="Google Shape;153;p24"/>
          <p:cNvSpPr/>
          <p:nvPr/>
        </p:nvSpPr>
        <p:spPr>
          <a:xfrm>
            <a:off x="-7640" y="2483573"/>
            <a:ext cx="24855103" cy="88882"/>
          </a:xfrm>
          <a:prstGeom prst="rect">
            <a:avLst/>
          </a:prstGeom>
          <a:solidFill>
            <a:srgbClr val="EDAF1F"/>
          </a:solid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re et texte">
  <p:cSld name="Titre et texte">
    <p:spTree>
      <p:nvGrpSpPr>
        <p:cNvPr id="1" name="Shape 26"/>
        <p:cNvGrpSpPr/>
        <p:nvPr/>
      </p:nvGrpSpPr>
      <p:grpSpPr>
        <a:xfrm>
          <a:off x="0" y="0"/>
          <a:ext cx="0" cy="0"/>
          <a:chOff x="0" y="0"/>
          <a:chExt cx="0" cy="0"/>
        </a:xfrm>
      </p:grpSpPr>
      <p:sp>
        <p:nvSpPr>
          <p:cNvPr id="27" name="Google Shape;27;p4"/>
          <p:cNvSpPr txBox="1">
            <a:spLocks noGrp="1"/>
          </p:cNvSpPr>
          <p:nvPr>
            <p:ph type="title"/>
          </p:nvPr>
        </p:nvSpPr>
        <p:spPr>
          <a:xfrm>
            <a:off x="4833937" y="136442"/>
            <a:ext cx="14716126" cy="2579983"/>
          </a:xfrm>
          <a:prstGeom prst="rect">
            <a:avLst/>
          </a:prstGeom>
          <a:noFill/>
          <a:ln>
            <a:noFill/>
          </a:ln>
        </p:spPr>
        <p:txBody>
          <a:bodyPr spcFirstLastPara="1" wrap="square" lIns="71425" tIns="71425" rIns="71425" bIns="71425" anchor="ctr" anchorCtr="0"/>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28" name="Google Shape;28;p4"/>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
        <p:nvSpPr>
          <p:cNvPr id="29" name="Google Shape;29;p4"/>
          <p:cNvSpPr txBox="1">
            <a:spLocks noGrp="1"/>
          </p:cNvSpPr>
          <p:nvPr>
            <p:ph type="body" idx="1"/>
          </p:nvPr>
        </p:nvSpPr>
        <p:spPr>
          <a:xfrm>
            <a:off x="3487082" y="2941773"/>
            <a:ext cx="17409835" cy="9606344"/>
          </a:xfrm>
          <a:prstGeom prst="rect">
            <a:avLst/>
          </a:prstGeom>
          <a:noFill/>
          <a:ln>
            <a:noFill/>
          </a:ln>
        </p:spPr>
        <p:txBody>
          <a:bodyPr spcFirstLastPara="1" wrap="square" lIns="71425" tIns="71425" rIns="71425" bIns="71425" anchor="t" anchorCtr="0"/>
          <a:lstStyle>
            <a:lvl1pPr marL="457200" lvl="0" indent="-228600" algn="l">
              <a:lnSpc>
                <a:spcPct val="100000"/>
              </a:lnSpc>
              <a:spcBef>
                <a:spcPts val="5900"/>
              </a:spcBef>
              <a:spcAft>
                <a:spcPts val="0"/>
              </a:spcAft>
              <a:buClr>
                <a:srgbClr val="FFFFFF"/>
              </a:buClr>
              <a:buSzPts val="1800"/>
              <a:buNone/>
              <a:defRPr/>
            </a:lvl1pPr>
            <a:lvl2pPr marL="914400" lvl="1" indent="-228600" algn="l">
              <a:lnSpc>
                <a:spcPct val="100000"/>
              </a:lnSpc>
              <a:spcBef>
                <a:spcPts val="5900"/>
              </a:spcBef>
              <a:spcAft>
                <a:spcPts val="0"/>
              </a:spcAft>
              <a:buClr>
                <a:srgbClr val="FFFFFF"/>
              </a:buClr>
              <a:buSzPts val="1800"/>
              <a:buNone/>
              <a:defRPr/>
            </a:lvl2pPr>
            <a:lvl3pPr marL="1371600" lvl="2" indent="-228600" algn="l">
              <a:lnSpc>
                <a:spcPct val="100000"/>
              </a:lnSpc>
              <a:spcBef>
                <a:spcPts val="5900"/>
              </a:spcBef>
              <a:spcAft>
                <a:spcPts val="0"/>
              </a:spcAft>
              <a:buClr>
                <a:srgbClr val="FFFFFF"/>
              </a:buClr>
              <a:buSzPts val="1800"/>
              <a:buNone/>
              <a:defRPr/>
            </a:lvl3pPr>
            <a:lvl4pPr marL="1828800" lvl="3" indent="-228600" algn="l">
              <a:lnSpc>
                <a:spcPct val="100000"/>
              </a:lnSpc>
              <a:spcBef>
                <a:spcPts val="5900"/>
              </a:spcBef>
              <a:spcAft>
                <a:spcPts val="0"/>
              </a:spcAft>
              <a:buClr>
                <a:srgbClr val="FFFFFF"/>
              </a:buClr>
              <a:buSzPts val="1800"/>
              <a:buNone/>
              <a:defRPr/>
            </a:lvl4pPr>
            <a:lvl5pPr marL="2286000" lvl="4" indent="-228600" algn="l">
              <a:lnSpc>
                <a:spcPct val="100000"/>
              </a:lnSpc>
              <a:spcBef>
                <a:spcPts val="5900"/>
              </a:spcBef>
              <a:spcAft>
                <a:spcPts val="0"/>
              </a:spcAft>
              <a:buClr>
                <a:srgbClr val="FFFFFF"/>
              </a:buClr>
              <a:buSzPts val="1800"/>
              <a:buNone/>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3 photos">
  <p:cSld name="3 photos">
    <p:spTree>
      <p:nvGrpSpPr>
        <p:cNvPr id="1" name="Shape 30"/>
        <p:cNvGrpSpPr/>
        <p:nvPr/>
      </p:nvGrpSpPr>
      <p:grpSpPr>
        <a:xfrm>
          <a:off x="0" y="0"/>
          <a:ext cx="0" cy="0"/>
          <a:chOff x="0" y="0"/>
          <a:chExt cx="0" cy="0"/>
        </a:xfrm>
      </p:grpSpPr>
      <p:sp>
        <p:nvSpPr>
          <p:cNvPr id="31" name="Google Shape;31;p5"/>
          <p:cNvSpPr>
            <a:spLocks noGrp="1"/>
          </p:cNvSpPr>
          <p:nvPr>
            <p:ph type="pic" idx="2"/>
          </p:nvPr>
        </p:nvSpPr>
        <p:spPr>
          <a:xfrm>
            <a:off x="12513468" y="6983015"/>
            <a:ext cx="7500939" cy="5482829"/>
          </a:xfrm>
          <a:prstGeom prst="rect">
            <a:avLst/>
          </a:prstGeom>
          <a:noFill/>
          <a:ln>
            <a:noFill/>
          </a:ln>
        </p:spPr>
        <p:txBody>
          <a:bodyPr spcFirstLastPara="1" wrap="square" lIns="91425" tIns="45700" rIns="91425" bIns="45700" anchor="t" anchorCtr="0"/>
          <a:lstStyle>
            <a:lvl1pPr marR="0" lvl="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1pPr>
            <a:lvl2pPr marR="0" lvl="1"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2pPr>
            <a:lvl3pPr marR="0" lvl="2"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3pPr>
            <a:lvl4pPr marR="0" lvl="3"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4pPr>
            <a:lvl5pPr marR="0" lvl="4"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5pPr>
            <a:lvl6pPr marR="0" lvl="5"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6pPr>
            <a:lvl7pPr marR="0" lvl="6"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7pPr>
            <a:lvl8pPr marR="0" lvl="7"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8pPr>
            <a:lvl9pPr marR="0" lvl="8"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9pPr>
          </a:lstStyle>
          <a:p>
            <a:endParaRPr/>
          </a:p>
        </p:txBody>
      </p:sp>
      <p:sp>
        <p:nvSpPr>
          <p:cNvPr id="32" name="Google Shape;32;p5"/>
          <p:cNvSpPr>
            <a:spLocks noGrp="1"/>
          </p:cNvSpPr>
          <p:nvPr>
            <p:ph type="pic" idx="3"/>
          </p:nvPr>
        </p:nvSpPr>
        <p:spPr>
          <a:xfrm>
            <a:off x="12513468" y="892968"/>
            <a:ext cx="7500939" cy="5482829"/>
          </a:xfrm>
          <a:prstGeom prst="rect">
            <a:avLst/>
          </a:prstGeom>
          <a:noFill/>
          <a:ln>
            <a:noFill/>
          </a:ln>
        </p:spPr>
        <p:txBody>
          <a:bodyPr spcFirstLastPara="1" wrap="square" lIns="91425" tIns="45700" rIns="91425" bIns="45700" anchor="t" anchorCtr="0"/>
          <a:lstStyle>
            <a:lvl1pPr marR="0" lvl="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1pPr>
            <a:lvl2pPr marR="0" lvl="1"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2pPr>
            <a:lvl3pPr marR="0" lvl="2"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3pPr>
            <a:lvl4pPr marR="0" lvl="3"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4pPr>
            <a:lvl5pPr marR="0" lvl="4"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5pPr>
            <a:lvl6pPr marR="0" lvl="5"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6pPr>
            <a:lvl7pPr marR="0" lvl="6"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7pPr>
            <a:lvl8pPr marR="0" lvl="7"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8pPr>
            <a:lvl9pPr marR="0" lvl="8"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9pPr>
          </a:lstStyle>
          <a:p>
            <a:endParaRPr/>
          </a:p>
        </p:txBody>
      </p:sp>
      <p:sp>
        <p:nvSpPr>
          <p:cNvPr id="33" name="Google Shape;33;p5"/>
          <p:cNvSpPr>
            <a:spLocks noGrp="1"/>
          </p:cNvSpPr>
          <p:nvPr>
            <p:ph type="pic" idx="4"/>
          </p:nvPr>
        </p:nvSpPr>
        <p:spPr>
          <a:xfrm>
            <a:off x="4387453" y="892968"/>
            <a:ext cx="7500938" cy="11572876"/>
          </a:xfrm>
          <a:prstGeom prst="rect">
            <a:avLst/>
          </a:prstGeom>
          <a:noFill/>
          <a:ln>
            <a:noFill/>
          </a:ln>
        </p:spPr>
        <p:txBody>
          <a:bodyPr spcFirstLastPara="1" wrap="square" lIns="91425" tIns="45700" rIns="91425" bIns="45700" anchor="t" anchorCtr="0"/>
          <a:lstStyle>
            <a:lvl1pPr marR="0" lvl="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1pPr>
            <a:lvl2pPr marR="0" lvl="1"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2pPr>
            <a:lvl3pPr marR="0" lvl="2"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3pPr>
            <a:lvl4pPr marR="0" lvl="3"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4pPr>
            <a:lvl5pPr marR="0" lvl="4"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5pPr>
            <a:lvl6pPr marR="0" lvl="5"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6pPr>
            <a:lvl7pPr marR="0" lvl="6"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7pPr>
            <a:lvl8pPr marR="0" lvl="7"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8pPr>
            <a:lvl9pPr marR="0" lvl="8"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9pPr>
          </a:lstStyle>
          <a:p>
            <a:endParaRPr/>
          </a:p>
        </p:txBody>
      </p:sp>
      <p:sp>
        <p:nvSpPr>
          <p:cNvPr id="34" name="Google Shape;34;p5"/>
          <p:cNvSpPr/>
          <p:nvPr/>
        </p:nvSpPr>
        <p:spPr>
          <a:xfrm>
            <a:off x="-4949" y="12917434"/>
            <a:ext cx="24393897"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35" name="Google Shape;35;p5" descr="logo-texte-devoxx-france-400.png"/>
          <p:cNvPicPr preferRelativeResize="0"/>
          <p:nvPr/>
        </p:nvPicPr>
        <p:blipFill rotWithShape="1">
          <a:blip r:embed="rId2">
            <a:alphaModFix/>
          </a:blip>
          <a:srcRect/>
          <a:stretch/>
        </p:blipFill>
        <p:spPr>
          <a:xfrm>
            <a:off x="18445398" y="12975966"/>
            <a:ext cx="5968195" cy="731104"/>
          </a:xfrm>
          <a:prstGeom prst="rect">
            <a:avLst/>
          </a:prstGeom>
          <a:noFill/>
          <a:ln>
            <a:noFill/>
          </a:ln>
        </p:spPr>
      </p:pic>
      <p:sp>
        <p:nvSpPr>
          <p:cNvPr id="36" name="Google Shape;36;p5"/>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37" name="Google Shape;37;p5"/>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re &amp; text light">
  <p:cSld name="Titre &amp; text light">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4833937" y="136442"/>
            <a:ext cx="14716126" cy="2579983"/>
          </a:xfrm>
          <a:prstGeom prst="rect">
            <a:avLst/>
          </a:prstGeom>
          <a:noFill/>
          <a:ln>
            <a:noFill/>
          </a:ln>
        </p:spPr>
        <p:txBody>
          <a:bodyPr spcFirstLastPara="1" wrap="square" lIns="71425" tIns="71425" rIns="71425" bIns="71425" anchor="ctr" anchorCtr="0"/>
          <a:lstStyle>
            <a:lvl1pPr lvl="0" algn="ctr">
              <a:lnSpc>
                <a:spcPct val="100000"/>
              </a:lnSpc>
              <a:spcBef>
                <a:spcPts val="0"/>
              </a:spcBef>
              <a:spcAft>
                <a:spcPts val="0"/>
              </a:spcAft>
              <a:buClr>
                <a:srgbClr val="313741"/>
              </a:buClr>
              <a:buSzPts val="11200"/>
              <a:buFont typeface="Montserrat"/>
              <a:buNone/>
              <a:defRPr>
                <a:solidFill>
                  <a:srgbClr val="313741"/>
                </a:solidFill>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40" name="Google Shape;40;p6"/>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
        <p:nvSpPr>
          <p:cNvPr id="41" name="Google Shape;41;p6"/>
          <p:cNvSpPr txBox="1">
            <a:spLocks noGrp="1"/>
          </p:cNvSpPr>
          <p:nvPr>
            <p:ph type="body" idx="1"/>
          </p:nvPr>
        </p:nvSpPr>
        <p:spPr>
          <a:xfrm>
            <a:off x="3487082" y="2941773"/>
            <a:ext cx="17409835" cy="9606344"/>
          </a:xfrm>
          <a:prstGeom prst="rect">
            <a:avLst/>
          </a:prstGeom>
          <a:noFill/>
          <a:ln>
            <a:noFill/>
          </a:ln>
        </p:spPr>
        <p:txBody>
          <a:bodyPr spcFirstLastPara="1" wrap="square" lIns="71425" tIns="71425" rIns="71425" bIns="71425" anchor="t" anchorCtr="0"/>
          <a:lstStyle>
            <a:lvl1pPr marL="457200" lvl="0" indent="-228600" algn="l">
              <a:lnSpc>
                <a:spcPct val="100000"/>
              </a:lnSpc>
              <a:spcBef>
                <a:spcPts val="5900"/>
              </a:spcBef>
              <a:spcAft>
                <a:spcPts val="0"/>
              </a:spcAft>
              <a:buClr>
                <a:srgbClr val="313741"/>
              </a:buClr>
              <a:buSzPts val="4800"/>
              <a:buFont typeface="Open Sans"/>
              <a:buNone/>
              <a:defRPr>
                <a:solidFill>
                  <a:srgbClr val="313741"/>
                </a:solidFill>
              </a:defRPr>
            </a:lvl1pPr>
            <a:lvl2pPr marL="914400" lvl="1" indent="-228600" algn="l">
              <a:lnSpc>
                <a:spcPct val="100000"/>
              </a:lnSpc>
              <a:spcBef>
                <a:spcPts val="5900"/>
              </a:spcBef>
              <a:spcAft>
                <a:spcPts val="0"/>
              </a:spcAft>
              <a:buClr>
                <a:srgbClr val="313741"/>
              </a:buClr>
              <a:buSzPts val="4800"/>
              <a:buFont typeface="Open Sans"/>
              <a:buNone/>
              <a:defRPr>
                <a:solidFill>
                  <a:srgbClr val="313741"/>
                </a:solidFill>
              </a:defRPr>
            </a:lvl2pPr>
            <a:lvl3pPr marL="1371600" lvl="2" indent="-228600" algn="l">
              <a:lnSpc>
                <a:spcPct val="100000"/>
              </a:lnSpc>
              <a:spcBef>
                <a:spcPts val="5900"/>
              </a:spcBef>
              <a:spcAft>
                <a:spcPts val="0"/>
              </a:spcAft>
              <a:buClr>
                <a:srgbClr val="313741"/>
              </a:buClr>
              <a:buSzPts val="4800"/>
              <a:buFont typeface="Open Sans"/>
              <a:buNone/>
              <a:defRPr>
                <a:solidFill>
                  <a:srgbClr val="313741"/>
                </a:solidFill>
              </a:defRPr>
            </a:lvl3pPr>
            <a:lvl4pPr marL="1828800" lvl="3" indent="-228600" algn="l">
              <a:lnSpc>
                <a:spcPct val="100000"/>
              </a:lnSpc>
              <a:spcBef>
                <a:spcPts val="5900"/>
              </a:spcBef>
              <a:spcAft>
                <a:spcPts val="0"/>
              </a:spcAft>
              <a:buClr>
                <a:srgbClr val="313741"/>
              </a:buClr>
              <a:buSzPts val="4800"/>
              <a:buFont typeface="Open Sans"/>
              <a:buNone/>
              <a:defRPr>
                <a:solidFill>
                  <a:srgbClr val="313741"/>
                </a:solidFill>
              </a:defRPr>
            </a:lvl4pPr>
            <a:lvl5pPr marL="2286000" lvl="4" indent="-228600" algn="l">
              <a:lnSpc>
                <a:spcPct val="100000"/>
              </a:lnSpc>
              <a:spcBef>
                <a:spcPts val="5900"/>
              </a:spcBef>
              <a:spcAft>
                <a:spcPts val="0"/>
              </a:spcAft>
              <a:buClr>
                <a:srgbClr val="313741"/>
              </a:buClr>
              <a:buSzPts val="4800"/>
              <a:buFont typeface="Open Sans"/>
              <a:buNone/>
              <a:defRPr>
                <a:solidFill>
                  <a:srgbClr val="313741"/>
                </a:solidFill>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Code">
  <p:cSld name="Code">
    <p:bg>
      <p:bgPr>
        <a:solidFill>
          <a:srgbClr val="FFFFFF"/>
        </a:solidFill>
        <a:effectLst/>
      </p:bgPr>
    </p:bg>
    <p:spTree>
      <p:nvGrpSpPr>
        <p:cNvPr id="1" name="Shape 42"/>
        <p:cNvGrpSpPr/>
        <p:nvPr/>
      </p:nvGrpSpPr>
      <p:grpSpPr>
        <a:xfrm>
          <a:off x="0" y="0"/>
          <a:ext cx="0" cy="0"/>
          <a:chOff x="0" y="0"/>
          <a:chExt cx="0" cy="0"/>
        </a:xfrm>
      </p:grpSpPr>
      <p:sp>
        <p:nvSpPr>
          <p:cNvPr id="43" name="Google Shape;43;p7"/>
          <p:cNvSpPr txBox="1">
            <a:spLocks noGrp="1"/>
          </p:cNvSpPr>
          <p:nvPr>
            <p:ph type="title"/>
          </p:nvPr>
        </p:nvSpPr>
        <p:spPr>
          <a:xfrm>
            <a:off x="-74038" y="333398"/>
            <a:ext cx="24715379" cy="1287829"/>
          </a:xfrm>
          <a:prstGeom prst="rect">
            <a:avLst/>
          </a:prstGeom>
          <a:solidFill>
            <a:srgbClr val="313741"/>
          </a:solidFill>
          <a:ln>
            <a:noFill/>
          </a:ln>
        </p:spPr>
        <p:txBody>
          <a:bodyPr spcFirstLastPara="1" wrap="square" lIns="71425" tIns="71425" rIns="71425" bIns="71425" anchor="ctr" anchorCtr="0"/>
          <a:lstStyle>
            <a:lvl1pPr lvl="0" algn="l">
              <a:lnSpc>
                <a:spcPct val="100000"/>
              </a:lnSpc>
              <a:spcBef>
                <a:spcPts val="1600"/>
              </a:spcBef>
              <a:spcAft>
                <a:spcPts val="0"/>
              </a:spcAft>
              <a:buClr>
                <a:srgbClr val="FFFFFF"/>
              </a:buClr>
              <a:buSzPts val="6600"/>
              <a:buFont typeface="Montserrat"/>
              <a:buNone/>
              <a:defRPr sz="6600" b="1">
                <a:latin typeface="Montserrat"/>
                <a:ea typeface="Montserrat"/>
                <a:cs typeface="Montserrat"/>
                <a:sym typeface="Montserrat"/>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44" name="Google Shape;44;p7"/>
          <p:cNvSpPr txBox="1">
            <a:spLocks noGrp="1"/>
          </p:cNvSpPr>
          <p:nvPr>
            <p:ph type="body" idx="1"/>
          </p:nvPr>
        </p:nvSpPr>
        <p:spPr>
          <a:xfrm>
            <a:off x="2726083" y="2107406"/>
            <a:ext cx="19115137" cy="10323849"/>
          </a:xfrm>
          <a:prstGeom prst="rect">
            <a:avLst/>
          </a:prstGeom>
          <a:noFill/>
          <a:ln>
            <a:noFill/>
          </a:ln>
        </p:spPr>
        <p:txBody>
          <a:bodyPr spcFirstLastPara="1" wrap="square" lIns="71425" tIns="71425" rIns="71425" bIns="71425" anchor="t" anchorCtr="0"/>
          <a:lstStyle>
            <a:lvl1pPr marL="457200" lvl="0" indent="-228600" algn="l">
              <a:lnSpc>
                <a:spcPct val="100000"/>
              </a:lnSpc>
              <a:spcBef>
                <a:spcPts val="5900"/>
              </a:spcBef>
              <a:spcAft>
                <a:spcPts val="0"/>
              </a:spcAft>
              <a:buClr>
                <a:srgbClr val="313741"/>
              </a:buClr>
              <a:buSzPts val="3200"/>
              <a:buFont typeface="Courier"/>
              <a:buNone/>
              <a:defRPr sz="3200">
                <a:solidFill>
                  <a:srgbClr val="313741"/>
                </a:solidFill>
                <a:latin typeface="Courier"/>
                <a:ea typeface="Courier"/>
                <a:cs typeface="Courier"/>
                <a:sym typeface="Courier"/>
              </a:defRPr>
            </a:lvl1pPr>
            <a:lvl2pPr marL="914400" lvl="1" indent="-228600" algn="l">
              <a:lnSpc>
                <a:spcPct val="100000"/>
              </a:lnSpc>
              <a:spcBef>
                <a:spcPts val="5900"/>
              </a:spcBef>
              <a:spcAft>
                <a:spcPts val="0"/>
              </a:spcAft>
              <a:buClr>
                <a:srgbClr val="313741"/>
              </a:buClr>
              <a:buSzPts val="3200"/>
              <a:buFont typeface="Courier"/>
              <a:buNone/>
              <a:defRPr sz="3200">
                <a:solidFill>
                  <a:srgbClr val="313741"/>
                </a:solidFill>
                <a:latin typeface="Courier"/>
                <a:ea typeface="Courier"/>
                <a:cs typeface="Courier"/>
                <a:sym typeface="Courier"/>
              </a:defRPr>
            </a:lvl2pPr>
            <a:lvl3pPr marL="1371600" lvl="2" indent="-228600" algn="l">
              <a:lnSpc>
                <a:spcPct val="100000"/>
              </a:lnSpc>
              <a:spcBef>
                <a:spcPts val="5900"/>
              </a:spcBef>
              <a:spcAft>
                <a:spcPts val="0"/>
              </a:spcAft>
              <a:buClr>
                <a:srgbClr val="313741"/>
              </a:buClr>
              <a:buSzPts val="3200"/>
              <a:buFont typeface="Courier"/>
              <a:buNone/>
              <a:defRPr sz="3200">
                <a:solidFill>
                  <a:srgbClr val="313741"/>
                </a:solidFill>
                <a:latin typeface="Courier"/>
                <a:ea typeface="Courier"/>
                <a:cs typeface="Courier"/>
                <a:sym typeface="Courier"/>
              </a:defRPr>
            </a:lvl3pPr>
            <a:lvl4pPr marL="1828800" lvl="3" indent="-228600" algn="l">
              <a:lnSpc>
                <a:spcPct val="100000"/>
              </a:lnSpc>
              <a:spcBef>
                <a:spcPts val="5900"/>
              </a:spcBef>
              <a:spcAft>
                <a:spcPts val="0"/>
              </a:spcAft>
              <a:buClr>
                <a:srgbClr val="313741"/>
              </a:buClr>
              <a:buSzPts val="3200"/>
              <a:buFont typeface="Courier"/>
              <a:buNone/>
              <a:defRPr sz="3200">
                <a:solidFill>
                  <a:srgbClr val="313741"/>
                </a:solidFill>
                <a:latin typeface="Courier"/>
                <a:ea typeface="Courier"/>
                <a:cs typeface="Courier"/>
                <a:sym typeface="Courier"/>
              </a:defRPr>
            </a:lvl4pPr>
            <a:lvl5pPr marL="2286000" lvl="4" indent="-228600" algn="l">
              <a:lnSpc>
                <a:spcPct val="100000"/>
              </a:lnSpc>
              <a:spcBef>
                <a:spcPts val="5900"/>
              </a:spcBef>
              <a:spcAft>
                <a:spcPts val="0"/>
              </a:spcAft>
              <a:buClr>
                <a:srgbClr val="313741"/>
              </a:buClr>
              <a:buSzPts val="3200"/>
              <a:buFont typeface="Courier"/>
              <a:buNone/>
              <a:defRPr sz="3200">
                <a:solidFill>
                  <a:srgbClr val="313741"/>
                </a:solidFill>
                <a:latin typeface="Courier"/>
                <a:ea typeface="Courier"/>
                <a:cs typeface="Courier"/>
                <a:sym typeface="Courier"/>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
        <p:nvSpPr>
          <p:cNvPr id="45" name="Google Shape;45;p7"/>
          <p:cNvSpPr/>
          <p:nvPr/>
        </p:nvSpPr>
        <p:spPr>
          <a:xfrm>
            <a:off x="-4949" y="12917434"/>
            <a:ext cx="24393897" cy="848168"/>
          </a:xfrm>
          <a:prstGeom prst="rect">
            <a:avLst/>
          </a:prstGeom>
          <a:blipFill rotWithShape="1">
            <a:blip r:embed="rId2">
              <a:alphaModFix/>
            </a:blip>
            <a:stretch>
              <a:fillRect/>
            </a:stretch>
          </a:blip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46" name="Google Shape;46;p7"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47" name="Google Shape;47;p7"/>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48" name="Google Shape;48;p7"/>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titre light">
  <p:cSld name="titre light">
    <p:bg>
      <p:bgPr>
        <a:blipFill>
          <a:blip r:embed="rId2">
            <a:alphaModFix/>
          </a:blip>
          <a:stretch>
            <a:fillRect/>
          </a:stretch>
        </a:blipFill>
        <a:effectLst/>
      </p:bgPr>
    </p:bg>
    <p:spTree>
      <p:nvGrpSpPr>
        <p:cNvPr id="1" name="Shape 49"/>
        <p:cNvGrpSpPr/>
        <p:nvPr/>
      </p:nvGrpSpPr>
      <p:grpSpPr>
        <a:xfrm>
          <a:off x="0" y="0"/>
          <a:ext cx="0" cy="0"/>
          <a:chOff x="0" y="0"/>
          <a:chExt cx="0" cy="0"/>
        </a:xfrm>
      </p:grpSpPr>
      <p:sp>
        <p:nvSpPr>
          <p:cNvPr id="50" name="Google Shape;50;p8"/>
          <p:cNvSpPr/>
          <p:nvPr/>
        </p:nvSpPr>
        <p:spPr>
          <a:xfrm>
            <a:off x="-54551" y="12917434"/>
            <a:ext cx="24475242"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51" name="Google Shape;51;p8"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52" name="Google Shape;52;p8"/>
          <p:cNvSpPr txBox="1"/>
          <p:nvPr/>
        </p:nvSpPr>
        <p:spPr>
          <a:xfrm>
            <a:off x="243933" y="13079579"/>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576275"/>
              </a:buClr>
              <a:buSzPts val="2200"/>
              <a:buFont typeface="Open Sans"/>
              <a:buNone/>
            </a:pPr>
            <a:r>
              <a:rPr lang="en-US" sz="2200" b="0" i="0" u="none" strike="noStrike" cap="none">
                <a:solidFill>
                  <a:srgbClr val="576275"/>
                </a:solidFill>
                <a:latin typeface="Open Sans"/>
                <a:ea typeface="Open Sans"/>
                <a:cs typeface="Open Sans"/>
                <a:sym typeface="Open Sans"/>
              </a:rPr>
              <a:t>#DevoxxFR</a:t>
            </a:r>
            <a:endParaRPr/>
          </a:p>
        </p:txBody>
      </p:sp>
      <p:sp>
        <p:nvSpPr>
          <p:cNvPr id="53" name="Google Shape;53;p8"/>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marR="0" lvl="0" indent="0" algn="ctr">
              <a:lnSpc>
                <a:spcPct val="100000"/>
              </a:lnSpc>
              <a:spcBef>
                <a:spcPts val="0"/>
              </a:spcBef>
              <a:spcAft>
                <a:spcPts val="0"/>
              </a:spcAft>
              <a:buClr>
                <a:srgbClr val="313741"/>
              </a:buClr>
              <a:buSzPts val="2200"/>
              <a:buFont typeface="Montserrat"/>
              <a:buNone/>
              <a:defRPr>
                <a:solidFill>
                  <a:srgbClr val="313741"/>
                </a:solidFill>
              </a:defRPr>
            </a:lvl1pPr>
            <a:lvl2pPr marL="0" marR="0" lvl="1" indent="0" algn="ctr">
              <a:lnSpc>
                <a:spcPct val="100000"/>
              </a:lnSpc>
              <a:spcBef>
                <a:spcPts val="0"/>
              </a:spcBef>
              <a:spcAft>
                <a:spcPts val="0"/>
              </a:spcAft>
              <a:buClr>
                <a:srgbClr val="313741"/>
              </a:buClr>
              <a:buSzPts val="2200"/>
              <a:buFont typeface="Montserrat"/>
              <a:buNone/>
              <a:defRPr>
                <a:solidFill>
                  <a:srgbClr val="313741"/>
                </a:solidFill>
              </a:defRPr>
            </a:lvl2pPr>
            <a:lvl3pPr marL="0" marR="0" lvl="2" indent="0" algn="ctr">
              <a:lnSpc>
                <a:spcPct val="100000"/>
              </a:lnSpc>
              <a:spcBef>
                <a:spcPts val="0"/>
              </a:spcBef>
              <a:spcAft>
                <a:spcPts val="0"/>
              </a:spcAft>
              <a:buClr>
                <a:srgbClr val="313741"/>
              </a:buClr>
              <a:buSzPts val="2200"/>
              <a:buFont typeface="Montserrat"/>
              <a:buNone/>
              <a:defRPr>
                <a:solidFill>
                  <a:srgbClr val="313741"/>
                </a:solidFill>
              </a:defRPr>
            </a:lvl3pPr>
            <a:lvl4pPr marL="0" marR="0" lvl="3" indent="0" algn="ctr">
              <a:lnSpc>
                <a:spcPct val="100000"/>
              </a:lnSpc>
              <a:spcBef>
                <a:spcPts val="0"/>
              </a:spcBef>
              <a:spcAft>
                <a:spcPts val="0"/>
              </a:spcAft>
              <a:buClr>
                <a:srgbClr val="313741"/>
              </a:buClr>
              <a:buSzPts val="2200"/>
              <a:buFont typeface="Montserrat"/>
              <a:buNone/>
              <a:defRPr>
                <a:solidFill>
                  <a:srgbClr val="313741"/>
                </a:solidFill>
              </a:defRPr>
            </a:lvl4pPr>
            <a:lvl5pPr marL="0" marR="0" lvl="4" indent="0" algn="ctr">
              <a:lnSpc>
                <a:spcPct val="100000"/>
              </a:lnSpc>
              <a:spcBef>
                <a:spcPts val="0"/>
              </a:spcBef>
              <a:spcAft>
                <a:spcPts val="0"/>
              </a:spcAft>
              <a:buClr>
                <a:srgbClr val="313741"/>
              </a:buClr>
              <a:buSzPts val="2200"/>
              <a:buFont typeface="Montserrat"/>
              <a:buNone/>
              <a:defRPr>
                <a:solidFill>
                  <a:srgbClr val="313741"/>
                </a:solidFill>
              </a:defRPr>
            </a:lvl5pPr>
            <a:lvl6pPr marL="0" marR="0" lvl="5" indent="0" algn="ctr">
              <a:lnSpc>
                <a:spcPct val="100000"/>
              </a:lnSpc>
              <a:spcBef>
                <a:spcPts val="0"/>
              </a:spcBef>
              <a:spcAft>
                <a:spcPts val="0"/>
              </a:spcAft>
              <a:buClr>
                <a:srgbClr val="313741"/>
              </a:buClr>
              <a:buSzPts val="2200"/>
              <a:buFont typeface="Montserrat"/>
              <a:buNone/>
              <a:defRPr>
                <a:solidFill>
                  <a:srgbClr val="313741"/>
                </a:solidFill>
              </a:defRPr>
            </a:lvl6pPr>
            <a:lvl7pPr marL="0" marR="0" lvl="6" indent="0" algn="ctr">
              <a:lnSpc>
                <a:spcPct val="100000"/>
              </a:lnSpc>
              <a:spcBef>
                <a:spcPts val="0"/>
              </a:spcBef>
              <a:spcAft>
                <a:spcPts val="0"/>
              </a:spcAft>
              <a:buClr>
                <a:srgbClr val="313741"/>
              </a:buClr>
              <a:buSzPts val="2200"/>
              <a:buFont typeface="Montserrat"/>
              <a:buNone/>
              <a:defRPr>
                <a:solidFill>
                  <a:srgbClr val="313741"/>
                </a:solidFill>
              </a:defRPr>
            </a:lvl7pPr>
            <a:lvl8pPr marL="0" marR="0" lvl="7" indent="0" algn="ctr">
              <a:lnSpc>
                <a:spcPct val="100000"/>
              </a:lnSpc>
              <a:spcBef>
                <a:spcPts val="0"/>
              </a:spcBef>
              <a:spcAft>
                <a:spcPts val="0"/>
              </a:spcAft>
              <a:buClr>
                <a:srgbClr val="313741"/>
              </a:buClr>
              <a:buSzPts val="2200"/>
              <a:buFont typeface="Montserrat"/>
              <a:buNone/>
              <a:defRPr>
                <a:solidFill>
                  <a:srgbClr val="313741"/>
                </a:solidFill>
              </a:defRPr>
            </a:lvl8pPr>
            <a:lvl9pPr marL="0" marR="0" lvl="8" indent="0" algn="ctr">
              <a:lnSpc>
                <a:spcPct val="100000"/>
              </a:lnSpc>
              <a:spcBef>
                <a:spcPts val="0"/>
              </a:spcBef>
              <a:spcAft>
                <a:spcPts val="0"/>
              </a:spcAft>
              <a:buClr>
                <a:srgbClr val="313741"/>
              </a:buClr>
              <a:buSzPts val="2200"/>
              <a:buFont typeface="Montserrat"/>
              <a:buNone/>
              <a:defRPr>
                <a:solidFill>
                  <a:srgbClr val="313741"/>
                </a:solidFill>
              </a:defRPr>
            </a:lvl9pPr>
          </a:lstStyle>
          <a:p>
            <a:pPr marL="0" lvl="0" indent="0" algn="ctr" rtl="0">
              <a:spcBef>
                <a:spcPts val="0"/>
              </a:spcBef>
              <a:spcAft>
                <a:spcPts val="0"/>
              </a:spcAft>
              <a:buNone/>
            </a:pPr>
            <a:fld id="{00000000-1234-1234-1234-123412341234}" type="slidenum">
              <a:rPr lang="en-US"/>
              <a:t>‹N°›</a:t>
            </a:fld>
            <a:endParaRPr>
              <a:solidFill>
                <a:srgbClr val="FFFFFF"/>
              </a:solidFill>
            </a:endParaRPr>
          </a:p>
        </p:txBody>
      </p:sp>
      <p:sp>
        <p:nvSpPr>
          <p:cNvPr id="54" name="Google Shape;54;p8"/>
          <p:cNvSpPr txBox="1">
            <a:spLocks noGrp="1"/>
          </p:cNvSpPr>
          <p:nvPr>
            <p:ph type="body" idx="1"/>
          </p:nvPr>
        </p:nvSpPr>
        <p:spPr>
          <a:xfrm>
            <a:off x="4825007" y="6195942"/>
            <a:ext cx="14716126" cy="6044286"/>
          </a:xfrm>
          <a:prstGeom prst="rect">
            <a:avLst/>
          </a:prstGeom>
          <a:noFill/>
          <a:ln>
            <a:noFill/>
          </a:ln>
        </p:spPr>
        <p:txBody>
          <a:bodyPr spcFirstLastPara="1" wrap="square" lIns="71425" tIns="71425" rIns="71425" bIns="71425" anchor="t" anchorCtr="0"/>
          <a:lstStyle>
            <a:lvl1pPr marL="457200" lvl="0" indent="-228600" algn="ctr">
              <a:lnSpc>
                <a:spcPct val="120000"/>
              </a:lnSpc>
              <a:spcBef>
                <a:spcPts val="0"/>
              </a:spcBef>
              <a:spcAft>
                <a:spcPts val="0"/>
              </a:spcAft>
              <a:buClr>
                <a:srgbClr val="576275"/>
              </a:buClr>
              <a:buSzPts val="6600"/>
              <a:buFont typeface="Montserrat SemiBold"/>
              <a:buNone/>
              <a:defRPr sz="6600">
                <a:solidFill>
                  <a:srgbClr val="576275"/>
                </a:solidFill>
                <a:latin typeface="Montserrat SemiBold"/>
                <a:ea typeface="Montserrat SemiBold"/>
                <a:cs typeface="Montserrat SemiBold"/>
                <a:sym typeface="Montserrat SemiBold"/>
              </a:defRPr>
            </a:lvl1pPr>
            <a:lvl2pPr marL="914400" lvl="1" indent="-228600" algn="ctr">
              <a:lnSpc>
                <a:spcPct val="100000"/>
              </a:lnSpc>
              <a:spcBef>
                <a:spcPts val="0"/>
              </a:spcBef>
              <a:spcAft>
                <a:spcPts val="0"/>
              </a:spcAft>
              <a:buClr>
                <a:srgbClr val="576275"/>
              </a:buClr>
              <a:buSzPts val="6600"/>
              <a:buFont typeface="Montserrat SemiBold"/>
              <a:buNone/>
              <a:defRPr sz="6600">
                <a:solidFill>
                  <a:srgbClr val="576275"/>
                </a:solidFill>
                <a:latin typeface="Montserrat SemiBold"/>
                <a:ea typeface="Montserrat SemiBold"/>
                <a:cs typeface="Montserrat SemiBold"/>
                <a:sym typeface="Montserrat SemiBold"/>
              </a:defRPr>
            </a:lvl2pPr>
            <a:lvl3pPr marL="1371600" lvl="2" indent="-228600" algn="ctr">
              <a:lnSpc>
                <a:spcPct val="100000"/>
              </a:lnSpc>
              <a:spcBef>
                <a:spcPts val="0"/>
              </a:spcBef>
              <a:spcAft>
                <a:spcPts val="0"/>
              </a:spcAft>
              <a:buClr>
                <a:srgbClr val="576275"/>
              </a:buClr>
              <a:buSzPts val="5000"/>
              <a:buFont typeface="Montserrat SemiBold"/>
              <a:buNone/>
              <a:defRPr sz="5000">
                <a:solidFill>
                  <a:srgbClr val="576275"/>
                </a:solidFill>
                <a:latin typeface="Montserrat SemiBold"/>
                <a:ea typeface="Montserrat SemiBold"/>
                <a:cs typeface="Montserrat SemiBold"/>
                <a:sym typeface="Montserrat SemiBold"/>
              </a:defRPr>
            </a:lvl3pPr>
            <a:lvl4pPr marL="1828800" lvl="3" indent="-228600" algn="ctr">
              <a:lnSpc>
                <a:spcPct val="100000"/>
              </a:lnSpc>
              <a:spcBef>
                <a:spcPts val="0"/>
              </a:spcBef>
              <a:spcAft>
                <a:spcPts val="0"/>
              </a:spcAft>
              <a:buClr>
                <a:srgbClr val="576275"/>
              </a:buClr>
              <a:buSzPts val="4800"/>
              <a:buFont typeface="Montserrat SemiBold"/>
              <a:buNone/>
              <a:defRPr>
                <a:solidFill>
                  <a:srgbClr val="576275"/>
                </a:solidFill>
                <a:latin typeface="Montserrat SemiBold"/>
                <a:ea typeface="Montserrat SemiBold"/>
                <a:cs typeface="Montserrat SemiBold"/>
                <a:sym typeface="Montserrat SemiBold"/>
              </a:defRPr>
            </a:lvl4pPr>
            <a:lvl5pPr marL="2286000" lvl="4" indent="-228600" algn="ctr">
              <a:lnSpc>
                <a:spcPct val="100000"/>
              </a:lnSpc>
              <a:spcBef>
                <a:spcPts val="0"/>
              </a:spcBef>
              <a:spcAft>
                <a:spcPts val="0"/>
              </a:spcAft>
              <a:buClr>
                <a:srgbClr val="576275"/>
              </a:buClr>
              <a:buSzPts val="4800"/>
              <a:buFont typeface="Montserrat SemiBold"/>
              <a:buNone/>
              <a:defRPr>
                <a:solidFill>
                  <a:srgbClr val="576275"/>
                </a:solidFill>
                <a:latin typeface="Montserrat SemiBold"/>
                <a:ea typeface="Montserrat SemiBold"/>
                <a:cs typeface="Montserrat SemiBold"/>
                <a:sym typeface="Montserrat SemiBold"/>
              </a:defRPr>
            </a:lvl5pPr>
            <a:lvl6pPr marL="2743200" lvl="5" indent="-228600" algn="l">
              <a:lnSpc>
                <a:spcPct val="100000"/>
              </a:lnSpc>
              <a:spcBef>
                <a:spcPts val="5900"/>
              </a:spcBef>
              <a:spcAft>
                <a:spcPts val="0"/>
              </a:spcAft>
              <a:buClr>
                <a:srgbClr val="FFFFFF"/>
              </a:buClr>
              <a:buSzPts val="1800"/>
              <a:buNone/>
              <a:defRPr/>
            </a:lvl6pPr>
            <a:lvl7pPr marL="3200400" lvl="6" indent="-228600" algn="l">
              <a:lnSpc>
                <a:spcPct val="100000"/>
              </a:lnSpc>
              <a:spcBef>
                <a:spcPts val="5900"/>
              </a:spcBef>
              <a:spcAft>
                <a:spcPts val="0"/>
              </a:spcAft>
              <a:buClr>
                <a:srgbClr val="FFFFFF"/>
              </a:buClr>
              <a:buSzPts val="1800"/>
              <a:buNone/>
              <a:defRPr/>
            </a:lvl7pPr>
            <a:lvl8pPr marL="3657600" lvl="7" indent="-228600" algn="l">
              <a:lnSpc>
                <a:spcPct val="100000"/>
              </a:lnSpc>
              <a:spcBef>
                <a:spcPts val="5900"/>
              </a:spcBef>
              <a:spcAft>
                <a:spcPts val="0"/>
              </a:spcAft>
              <a:buClr>
                <a:srgbClr val="FFFFFF"/>
              </a:buClr>
              <a:buSzPts val="1800"/>
              <a:buNone/>
              <a:defRPr/>
            </a:lvl8pPr>
            <a:lvl9pPr marL="4114800" lvl="8" indent="-228600" algn="l">
              <a:lnSpc>
                <a:spcPct val="100000"/>
              </a:lnSpc>
              <a:spcBef>
                <a:spcPts val="5900"/>
              </a:spcBef>
              <a:spcAft>
                <a:spcPts val="0"/>
              </a:spcAft>
              <a:buClr>
                <a:srgbClr val="FFFFFF"/>
              </a:buClr>
              <a:buSzPts val="1800"/>
              <a:buNone/>
              <a:defRPr/>
            </a:lvl9pPr>
          </a:lstStyle>
          <a:p>
            <a:endParaRPr/>
          </a:p>
        </p:txBody>
      </p:sp>
      <p:sp>
        <p:nvSpPr>
          <p:cNvPr id="55" name="Google Shape;55;p8"/>
          <p:cNvSpPr txBox="1">
            <a:spLocks noGrp="1"/>
          </p:cNvSpPr>
          <p:nvPr>
            <p:ph type="title"/>
          </p:nvPr>
        </p:nvSpPr>
        <p:spPr>
          <a:xfrm>
            <a:off x="2366919" y="3483933"/>
            <a:ext cx="19632304" cy="1976271"/>
          </a:xfrm>
          <a:prstGeom prst="rect">
            <a:avLst/>
          </a:prstGeom>
          <a:noFill/>
          <a:ln>
            <a:noFill/>
          </a:ln>
        </p:spPr>
        <p:txBody>
          <a:bodyPr spcFirstLastPara="1" wrap="square" lIns="71425" tIns="71425" rIns="71425" bIns="71425" anchor="b" anchorCtr="0"/>
          <a:lstStyle>
            <a:lvl1pPr lvl="0" algn="ctr">
              <a:lnSpc>
                <a:spcPct val="100000"/>
              </a:lnSpc>
              <a:spcBef>
                <a:spcPts val="0"/>
              </a:spcBef>
              <a:spcAft>
                <a:spcPts val="0"/>
              </a:spcAft>
              <a:buClr>
                <a:srgbClr val="313741"/>
              </a:buClr>
              <a:buSzPts val="11200"/>
              <a:buFont typeface="Montserrat"/>
              <a:buNone/>
              <a:defRPr b="1">
                <a:solidFill>
                  <a:srgbClr val="313741"/>
                </a:solidFill>
                <a:latin typeface="Montserrat"/>
                <a:ea typeface="Montserrat"/>
                <a:cs typeface="Montserrat"/>
                <a:sym typeface="Montserrat"/>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Titre - Centré">
  <p:cSld name="Titre - Centré">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title"/>
          </p:nvPr>
        </p:nvSpPr>
        <p:spPr>
          <a:xfrm>
            <a:off x="1355816" y="3438815"/>
            <a:ext cx="21672368" cy="6838370"/>
          </a:xfrm>
          <a:prstGeom prst="rect">
            <a:avLst/>
          </a:prstGeom>
          <a:noFill/>
          <a:ln>
            <a:noFill/>
          </a:ln>
        </p:spPr>
        <p:txBody>
          <a:bodyPr spcFirstLastPara="1" wrap="square" lIns="71425" tIns="71425" rIns="71425" bIns="71425" anchor="ctr" anchorCtr="0"/>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58" name="Google Shape;58;p9"/>
          <p:cNvSpPr/>
          <p:nvPr/>
        </p:nvSpPr>
        <p:spPr>
          <a:xfrm>
            <a:off x="-4949" y="12917434"/>
            <a:ext cx="24393897" cy="848168"/>
          </a:xfrm>
          <a:prstGeom prst="rect">
            <a:avLst/>
          </a:prstGeom>
          <a:solidFill>
            <a:srgbClr val="313741"/>
          </a:solid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59" name="Google Shape;59;p9" descr="logo-texte-devoxx-france-400.png"/>
          <p:cNvPicPr preferRelativeResize="0"/>
          <p:nvPr/>
        </p:nvPicPr>
        <p:blipFill rotWithShape="1">
          <a:blip r:embed="rId3">
            <a:alphaModFix/>
          </a:blip>
          <a:srcRect/>
          <a:stretch/>
        </p:blipFill>
        <p:spPr>
          <a:xfrm>
            <a:off x="18445398" y="12975966"/>
            <a:ext cx="5968195" cy="731104"/>
          </a:xfrm>
          <a:prstGeom prst="rect">
            <a:avLst/>
          </a:prstGeom>
          <a:noFill/>
          <a:ln>
            <a:noFill/>
          </a:ln>
        </p:spPr>
      </p:pic>
      <p:sp>
        <p:nvSpPr>
          <p:cNvPr id="60" name="Google Shape;60;p9"/>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61" name="Google Shape;61;p9"/>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Titre - Centré degradé deux">
  <p:cSld name="Titre - Centré degradé deux">
    <p:spTree>
      <p:nvGrpSpPr>
        <p:cNvPr id="1" name="Shape 62"/>
        <p:cNvGrpSpPr/>
        <p:nvPr/>
      </p:nvGrpSpPr>
      <p:grpSpPr>
        <a:xfrm>
          <a:off x="0" y="0"/>
          <a:ext cx="0" cy="0"/>
          <a:chOff x="0" y="0"/>
          <a:chExt cx="0" cy="0"/>
        </a:xfrm>
      </p:grpSpPr>
      <p:sp>
        <p:nvSpPr>
          <p:cNvPr id="63" name="Google Shape;63;p10"/>
          <p:cNvSpPr txBox="1">
            <a:spLocks noGrp="1"/>
          </p:cNvSpPr>
          <p:nvPr>
            <p:ph type="title"/>
          </p:nvPr>
        </p:nvSpPr>
        <p:spPr>
          <a:xfrm>
            <a:off x="4833937" y="4536281"/>
            <a:ext cx="14716126" cy="4643438"/>
          </a:xfrm>
          <a:prstGeom prst="rect">
            <a:avLst/>
          </a:prstGeom>
          <a:noFill/>
          <a:ln>
            <a:noFill/>
          </a:ln>
        </p:spPr>
        <p:txBody>
          <a:bodyPr spcFirstLastPara="1" wrap="square" lIns="71425" tIns="71425" rIns="71425" bIns="71425" anchor="ctr" anchorCtr="0"/>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64" name="Google Shape;64;p10"/>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lvl="0"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1pPr>
            <a:lvl2pPr marL="0" lvl="1"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2pPr>
            <a:lvl3pPr marL="0" lvl="2"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3pPr>
            <a:lvl4pPr marL="0" lvl="3"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4pPr>
            <a:lvl5pPr marL="0" lvl="4"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5pPr>
            <a:lvl6pPr marL="0" lvl="5"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6pPr>
            <a:lvl7pPr marL="0" lvl="6"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7pPr>
            <a:lvl8pPr marL="0" lvl="7"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8pPr>
            <a:lvl9pPr marL="0" lvl="8" indent="0" algn="ctr">
              <a:lnSpc>
                <a:spcPct val="100000"/>
              </a:lnSpc>
              <a:spcBef>
                <a:spcPts val="0"/>
              </a:spcBef>
              <a:spcAft>
                <a:spcPts val="0"/>
              </a:spcAft>
              <a:buClr>
                <a:srgbClr val="FFFFFF"/>
              </a:buClr>
              <a:buSzPts val="2200"/>
              <a:buFont typeface="Montserrat"/>
              <a:buNone/>
              <a:defRPr sz="2200">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a:p>
        </p:txBody>
      </p:sp>
      <p:sp>
        <p:nvSpPr>
          <p:cNvPr id="65" name="Google Shape;65;p10"/>
          <p:cNvSpPr/>
          <p:nvPr/>
        </p:nvSpPr>
        <p:spPr>
          <a:xfrm>
            <a:off x="-4949" y="12917434"/>
            <a:ext cx="24393897" cy="848168"/>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66" name="Google Shape;66;p10" descr="logo-texte-devoxx-france-400.png"/>
          <p:cNvPicPr preferRelativeResize="0"/>
          <p:nvPr/>
        </p:nvPicPr>
        <p:blipFill rotWithShape="1">
          <a:blip r:embed="rId2">
            <a:alphaModFix/>
          </a:blip>
          <a:srcRect/>
          <a:stretch/>
        </p:blipFill>
        <p:spPr>
          <a:xfrm>
            <a:off x="18445398" y="12975966"/>
            <a:ext cx="5968195" cy="731104"/>
          </a:xfrm>
          <a:prstGeom prst="rect">
            <a:avLst/>
          </a:prstGeom>
          <a:noFill/>
          <a:ln>
            <a:noFill/>
          </a:ln>
        </p:spPr>
      </p:pic>
      <p:sp>
        <p:nvSpPr>
          <p:cNvPr id="67" name="Google Shape;67;p10"/>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2.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25">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833937" y="136442"/>
            <a:ext cx="14716126" cy="2579983"/>
          </a:xfrm>
          <a:prstGeom prst="rect">
            <a:avLst/>
          </a:prstGeom>
          <a:noFill/>
          <a:ln>
            <a:noFill/>
          </a:ln>
        </p:spPr>
        <p:txBody>
          <a:bodyPr spcFirstLastPara="1" wrap="square" lIns="71425" tIns="71425" rIns="71425" bIns="71425" anchor="ctr" anchorCtr="0"/>
          <a:lstStyle>
            <a:lvl1pPr marR="0" lvl="0" algn="ctr" rtl="0">
              <a:lnSpc>
                <a:spcPct val="100000"/>
              </a:lnSpc>
              <a:spcBef>
                <a:spcPts val="0"/>
              </a:spcBef>
              <a:spcAft>
                <a:spcPts val="0"/>
              </a:spcAft>
              <a:buClr>
                <a:srgbClr val="FFFFFF"/>
              </a:buClr>
              <a:buSzPts val="11200"/>
              <a:buFont typeface="Montserrat"/>
              <a:buNone/>
              <a:defRPr sz="11200" b="0"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FFFFFF"/>
              </a:buClr>
              <a:buSzPts val="11200"/>
              <a:buFont typeface="Montserrat"/>
              <a:buNone/>
              <a:defRPr sz="11200" b="0" i="0" u="none" strike="noStrike" cap="none">
                <a:solidFill>
                  <a:srgbClr val="FFFFFF"/>
                </a:solidFill>
                <a:latin typeface="Montserrat"/>
                <a:ea typeface="Montserrat"/>
                <a:cs typeface="Montserrat"/>
                <a:sym typeface="Montserrat"/>
              </a:defRPr>
            </a:lvl2pPr>
            <a:lvl3pPr marR="0" lvl="2" algn="ctr" rtl="0">
              <a:lnSpc>
                <a:spcPct val="100000"/>
              </a:lnSpc>
              <a:spcBef>
                <a:spcPts val="0"/>
              </a:spcBef>
              <a:spcAft>
                <a:spcPts val="0"/>
              </a:spcAft>
              <a:buClr>
                <a:srgbClr val="FFFFFF"/>
              </a:buClr>
              <a:buSzPts val="11200"/>
              <a:buFont typeface="Montserrat"/>
              <a:buNone/>
              <a:defRPr sz="11200" b="0" i="0" u="none" strike="noStrike" cap="none">
                <a:solidFill>
                  <a:srgbClr val="FFFFFF"/>
                </a:solidFill>
                <a:latin typeface="Montserrat"/>
                <a:ea typeface="Montserrat"/>
                <a:cs typeface="Montserrat"/>
                <a:sym typeface="Montserrat"/>
              </a:defRPr>
            </a:lvl3pPr>
            <a:lvl4pPr marR="0" lvl="3" algn="ctr" rtl="0">
              <a:lnSpc>
                <a:spcPct val="100000"/>
              </a:lnSpc>
              <a:spcBef>
                <a:spcPts val="0"/>
              </a:spcBef>
              <a:spcAft>
                <a:spcPts val="0"/>
              </a:spcAft>
              <a:buClr>
                <a:srgbClr val="FFFFFF"/>
              </a:buClr>
              <a:buSzPts val="11200"/>
              <a:buFont typeface="Montserrat"/>
              <a:buNone/>
              <a:defRPr sz="11200" b="0" i="0" u="none" strike="noStrike" cap="none">
                <a:solidFill>
                  <a:srgbClr val="FFFFFF"/>
                </a:solidFill>
                <a:latin typeface="Montserrat"/>
                <a:ea typeface="Montserrat"/>
                <a:cs typeface="Montserrat"/>
                <a:sym typeface="Montserrat"/>
              </a:defRPr>
            </a:lvl4pPr>
            <a:lvl5pPr marR="0" lvl="4" algn="ctr" rtl="0">
              <a:lnSpc>
                <a:spcPct val="100000"/>
              </a:lnSpc>
              <a:spcBef>
                <a:spcPts val="0"/>
              </a:spcBef>
              <a:spcAft>
                <a:spcPts val="0"/>
              </a:spcAft>
              <a:buClr>
                <a:srgbClr val="FFFFFF"/>
              </a:buClr>
              <a:buSzPts val="11200"/>
              <a:buFont typeface="Montserrat"/>
              <a:buNone/>
              <a:defRPr sz="11200" b="0" i="0" u="none" strike="noStrike" cap="none">
                <a:solidFill>
                  <a:srgbClr val="FFFFFF"/>
                </a:solidFill>
                <a:latin typeface="Montserrat"/>
                <a:ea typeface="Montserrat"/>
                <a:cs typeface="Montserrat"/>
                <a:sym typeface="Montserrat"/>
              </a:defRPr>
            </a:lvl5pPr>
            <a:lvl6pPr marR="0" lvl="5" algn="ctr" rtl="0">
              <a:lnSpc>
                <a:spcPct val="100000"/>
              </a:lnSpc>
              <a:spcBef>
                <a:spcPts val="0"/>
              </a:spcBef>
              <a:spcAft>
                <a:spcPts val="0"/>
              </a:spcAft>
              <a:buClr>
                <a:srgbClr val="FFFFFF"/>
              </a:buClr>
              <a:buSzPts val="11200"/>
              <a:buFont typeface="Montserrat"/>
              <a:buNone/>
              <a:defRPr sz="11200" b="0" i="0" u="none" strike="noStrike" cap="none">
                <a:solidFill>
                  <a:srgbClr val="FFFFFF"/>
                </a:solidFill>
                <a:latin typeface="Montserrat"/>
                <a:ea typeface="Montserrat"/>
                <a:cs typeface="Montserrat"/>
                <a:sym typeface="Montserrat"/>
              </a:defRPr>
            </a:lvl6pPr>
            <a:lvl7pPr marR="0" lvl="6" algn="ctr" rtl="0">
              <a:lnSpc>
                <a:spcPct val="100000"/>
              </a:lnSpc>
              <a:spcBef>
                <a:spcPts val="0"/>
              </a:spcBef>
              <a:spcAft>
                <a:spcPts val="0"/>
              </a:spcAft>
              <a:buClr>
                <a:srgbClr val="FFFFFF"/>
              </a:buClr>
              <a:buSzPts val="11200"/>
              <a:buFont typeface="Montserrat"/>
              <a:buNone/>
              <a:defRPr sz="11200" b="0" i="0" u="none" strike="noStrike" cap="none">
                <a:solidFill>
                  <a:srgbClr val="FFFFFF"/>
                </a:solidFill>
                <a:latin typeface="Montserrat"/>
                <a:ea typeface="Montserrat"/>
                <a:cs typeface="Montserrat"/>
                <a:sym typeface="Montserrat"/>
              </a:defRPr>
            </a:lvl7pPr>
            <a:lvl8pPr marR="0" lvl="7" algn="ctr" rtl="0">
              <a:lnSpc>
                <a:spcPct val="100000"/>
              </a:lnSpc>
              <a:spcBef>
                <a:spcPts val="0"/>
              </a:spcBef>
              <a:spcAft>
                <a:spcPts val="0"/>
              </a:spcAft>
              <a:buClr>
                <a:srgbClr val="FFFFFF"/>
              </a:buClr>
              <a:buSzPts val="11200"/>
              <a:buFont typeface="Montserrat"/>
              <a:buNone/>
              <a:defRPr sz="11200" b="0" i="0" u="none" strike="noStrike" cap="none">
                <a:solidFill>
                  <a:srgbClr val="FFFFFF"/>
                </a:solidFill>
                <a:latin typeface="Montserrat"/>
                <a:ea typeface="Montserrat"/>
                <a:cs typeface="Montserrat"/>
                <a:sym typeface="Montserrat"/>
              </a:defRPr>
            </a:lvl8pPr>
            <a:lvl9pPr marR="0" lvl="8" algn="ctr" rtl="0">
              <a:lnSpc>
                <a:spcPct val="100000"/>
              </a:lnSpc>
              <a:spcBef>
                <a:spcPts val="0"/>
              </a:spcBef>
              <a:spcAft>
                <a:spcPts val="0"/>
              </a:spcAft>
              <a:buClr>
                <a:srgbClr val="FFFFFF"/>
              </a:buClr>
              <a:buSzPts val="11200"/>
              <a:buFont typeface="Montserrat"/>
              <a:buNone/>
              <a:defRPr sz="11200" b="0" i="0" u="none" strike="noStrike" cap="none">
                <a:solidFill>
                  <a:srgbClr val="FFFFFF"/>
                </a:solidFill>
                <a:latin typeface="Montserrat"/>
                <a:ea typeface="Montserrat"/>
                <a:cs typeface="Montserrat"/>
                <a:sym typeface="Montserrat"/>
              </a:defRPr>
            </a:lvl9pPr>
          </a:lstStyle>
          <a:p>
            <a:endParaRPr/>
          </a:p>
        </p:txBody>
      </p:sp>
      <p:sp>
        <p:nvSpPr>
          <p:cNvPr id="7" name="Google Shape;7;p1"/>
          <p:cNvSpPr/>
          <p:nvPr/>
        </p:nvSpPr>
        <p:spPr>
          <a:xfrm>
            <a:off x="-4949" y="12917434"/>
            <a:ext cx="24393897" cy="848168"/>
          </a:xfrm>
          <a:prstGeom prst="rect">
            <a:avLst/>
          </a:prstGeom>
          <a:blipFill rotWithShape="1">
            <a:blip r:embed="rId26">
              <a:alphaModFix/>
            </a:blip>
            <a:stretch>
              <a:fillRect/>
            </a:stretch>
          </a:blip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pic>
        <p:nvPicPr>
          <p:cNvPr id="8" name="Google Shape;8;p1" descr="logo-texte-devoxx-france-400.png"/>
          <p:cNvPicPr preferRelativeResize="0"/>
          <p:nvPr/>
        </p:nvPicPr>
        <p:blipFill rotWithShape="1">
          <a:blip r:embed="rId27">
            <a:alphaModFix/>
          </a:blip>
          <a:srcRect/>
          <a:stretch/>
        </p:blipFill>
        <p:spPr>
          <a:xfrm>
            <a:off x="18445398" y="12975966"/>
            <a:ext cx="5968195" cy="731104"/>
          </a:xfrm>
          <a:prstGeom prst="rect">
            <a:avLst/>
          </a:prstGeom>
          <a:noFill/>
          <a:ln>
            <a:noFill/>
          </a:ln>
        </p:spPr>
      </p:pic>
      <p:sp>
        <p:nvSpPr>
          <p:cNvPr id="9" name="Google Shape;9;p1"/>
          <p:cNvSpPr txBox="1">
            <a:spLocks noGrp="1"/>
          </p:cNvSpPr>
          <p:nvPr>
            <p:ph type="sldNum" idx="12"/>
          </p:nvPr>
        </p:nvSpPr>
        <p:spPr>
          <a:xfrm>
            <a:off x="11962649" y="13019484"/>
            <a:ext cx="440843" cy="485776"/>
          </a:xfrm>
          <a:prstGeom prst="rect">
            <a:avLst/>
          </a:prstGeom>
          <a:noFill/>
          <a:ln>
            <a:noFill/>
          </a:ln>
        </p:spPr>
        <p:txBody>
          <a:bodyPr spcFirstLastPara="1" wrap="square" lIns="71425" tIns="71425" rIns="71425" bIns="71425" anchor="t" anchorCtr="0">
            <a:noAutofit/>
          </a:bodyPr>
          <a:lstStyle>
            <a:lvl1pPr marL="0" marR="0" lvl="0" indent="0" algn="ctr" rtl="0">
              <a:lnSpc>
                <a:spcPct val="100000"/>
              </a:lnSpc>
              <a:spcBef>
                <a:spcPts val="0"/>
              </a:spcBef>
              <a:spcAft>
                <a:spcPts val="0"/>
              </a:spcAft>
              <a:buClr>
                <a:srgbClr val="FFFFFF"/>
              </a:buClr>
              <a:buSzPts val="2200"/>
              <a:buFont typeface="Montserrat"/>
              <a:buNone/>
              <a:defRPr sz="2200" b="0" i="0" u="none" strike="noStrike" cap="none">
                <a:solidFill>
                  <a:srgbClr val="FFFFFF"/>
                </a:solidFill>
                <a:latin typeface="Montserrat"/>
                <a:ea typeface="Montserrat"/>
                <a:cs typeface="Montserrat"/>
                <a:sym typeface="Montserrat"/>
              </a:defRPr>
            </a:lvl1pPr>
            <a:lvl2pPr marL="0" marR="0" lvl="1" indent="0" algn="ctr" rtl="0">
              <a:lnSpc>
                <a:spcPct val="100000"/>
              </a:lnSpc>
              <a:spcBef>
                <a:spcPts val="0"/>
              </a:spcBef>
              <a:spcAft>
                <a:spcPts val="0"/>
              </a:spcAft>
              <a:buClr>
                <a:srgbClr val="FFFFFF"/>
              </a:buClr>
              <a:buSzPts val="2200"/>
              <a:buFont typeface="Montserrat"/>
              <a:buNone/>
              <a:defRPr sz="2200" b="0" i="0" u="none" strike="noStrike" cap="none">
                <a:solidFill>
                  <a:srgbClr val="FFFFFF"/>
                </a:solidFill>
                <a:latin typeface="Montserrat"/>
                <a:ea typeface="Montserrat"/>
                <a:cs typeface="Montserrat"/>
                <a:sym typeface="Montserrat"/>
              </a:defRPr>
            </a:lvl2pPr>
            <a:lvl3pPr marL="0" marR="0" lvl="2" indent="0" algn="ctr" rtl="0">
              <a:lnSpc>
                <a:spcPct val="100000"/>
              </a:lnSpc>
              <a:spcBef>
                <a:spcPts val="0"/>
              </a:spcBef>
              <a:spcAft>
                <a:spcPts val="0"/>
              </a:spcAft>
              <a:buClr>
                <a:srgbClr val="FFFFFF"/>
              </a:buClr>
              <a:buSzPts val="2200"/>
              <a:buFont typeface="Montserrat"/>
              <a:buNone/>
              <a:defRPr sz="2200" b="0" i="0" u="none" strike="noStrike" cap="none">
                <a:solidFill>
                  <a:srgbClr val="FFFFFF"/>
                </a:solidFill>
                <a:latin typeface="Montserrat"/>
                <a:ea typeface="Montserrat"/>
                <a:cs typeface="Montserrat"/>
                <a:sym typeface="Montserrat"/>
              </a:defRPr>
            </a:lvl3pPr>
            <a:lvl4pPr marL="0" marR="0" lvl="3" indent="0" algn="ctr" rtl="0">
              <a:lnSpc>
                <a:spcPct val="100000"/>
              </a:lnSpc>
              <a:spcBef>
                <a:spcPts val="0"/>
              </a:spcBef>
              <a:spcAft>
                <a:spcPts val="0"/>
              </a:spcAft>
              <a:buClr>
                <a:srgbClr val="FFFFFF"/>
              </a:buClr>
              <a:buSzPts val="2200"/>
              <a:buFont typeface="Montserrat"/>
              <a:buNone/>
              <a:defRPr sz="2200" b="0" i="0" u="none" strike="noStrike" cap="none">
                <a:solidFill>
                  <a:srgbClr val="FFFFFF"/>
                </a:solidFill>
                <a:latin typeface="Montserrat"/>
                <a:ea typeface="Montserrat"/>
                <a:cs typeface="Montserrat"/>
                <a:sym typeface="Montserrat"/>
              </a:defRPr>
            </a:lvl4pPr>
            <a:lvl5pPr marL="0" marR="0" lvl="4" indent="0" algn="ctr" rtl="0">
              <a:lnSpc>
                <a:spcPct val="100000"/>
              </a:lnSpc>
              <a:spcBef>
                <a:spcPts val="0"/>
              </a:spcBef>
              <a:spcAft>
                <a:spcPts val="0"/>
              </a:spcAft>
              <a:buClr>
                <a:srgbClr val="FFFFFF"/>
              </a:buClr>
              <a:buSzPts val="2200"/>
              <a:buFont typeface="Montserrat"/>
              <a:buNone/>
              <a:defRPr sz="2200" b="0" i="0" u="none" strike="noStrike" cap="none">
                <a:solidFill>
                  <a:srgbClr val="FFFFFF"/>
                </a:solidFill>
                <a:latin typeface="Montserrat"/>
                <a:ea typeface="Montserrat"/>
                <a:cs typeface="Montserrat"/>
                <a:sym typeface="Montserrat"/>
              </a:defRPr>
            </a:lvl5pPr>
            <a:lvl6pPr marL="0" marR="0" lvl="5" indent="0" algn="ctr" rtl="0">
              <a:lnSpc>
                <a:spcPct val="100000"/>
              </a:lnSpc>
              <a:spcBef>
                <a:spcPts val="0"/>
              </a:spcBef>
              <a:spcAft>
                <a:spcPts val="0"/>
              </a:spcAft>
              <a:buClr>
                <a:srgbClr val="FFFFFF"/>
              </a:buClr>
              <a:buSzPts val="2200"/>
              <a:buFont typeface="Montserrat"/>
              <a:buNone/>
              <a:defRPr sz="2200" b="0" i="0" u="none" strike="noStrike" cap="none">
                <a:solidFill>
                  <a:srgbClr val="FFFFFF"/>
                </a:solidFill>
                <a:latin typeface="Montserrat"/>
                <a:ea typeface="Montserrat"/>
                <a:cs typeface="Montserrat"/>
                <a:sym typeface="Montserrat"/>
              </a:defRPr>
            </a:lvl6pPr>
            <a:lvl7pPr marL="0" marR="0" lvl="6" indent="0" algn="ctr" rtl="0">
              <a:lnSpc>
                <a:spcPct val="100000"/>
              </a:lnSpc>
              <a:spcBef>
                <a:spcPts val="0"/>
              </a:spcBef>
              <a:spcAft>
                <a:spcPts val="0"/>
              </a:spcAft>
              <a:buClr>
                <a:srgbClr val="FFFFFF"/>
              </a:buClr>
              <a:buSzPts val="2200"/>
              <a:buFont typeface="Montserrat"/>
              <a:buNone/>
              <a:defRPr sz="2200" b="0" i="0" u="none" strike="noStrike" cap="none">
                <a:solidFill>
                  <a:srgbClr val="FFFFFF"/>
                </a:solidFill>
                <a:latin typeface="Montserrat"/>
                <a:ea typeface="Montserrat"/>
                <a:cs typeface="Montserrat"/>
                <a:sym typeface="Montserrat"/>
              </a:defRPr>
            </a:lvl7pPr>
            <a:lvl8pPr marL="0" marR="0" lvl="7" indent="0" algn="ctr" rtl="0">
              <a:lnSpc>
                <a:spcPct val="100000"/>
              </a:lnSpc>
              <a:spcBef>
                <a:spcPts val="0"/>
              </a:spcBef>
              <a:spcAft>
                <a:spcPts val="0"/>
              </a:spcAft>
              <a:buClr>
                <a:srgbClr val="FFFFFF"/>
              </a:buClr>
              <a:buSzPts val="2200"/>
              <a:buFont typeface="Montserrat"/>
              <a:buNone/>
              <a:defRPr sz="2200" b="0" i="0" u="none" strike="noStrike" cap="none">
                <a:solidFill>
                  <a:srgbClr val="FFFFFF"/>
                </a:solidFill>
                <a:latin typeface="Montserrat"/>
                <a:ea typeface="Montserrat"/>
                <a:cs typeface="Montserrat"/>
                <a:sym typeface="Montserrat"/>
              </a:defRPr>
            </a:lvl8pPr>
            <a:lvl9pPr marL="0" marR="0" lvl="8" indent="0" algn="ctr" rtl="0">
              <a:lnSpc>
                <a:spcPct val="100000"/>
              </a:lnSpc>
              <a:spcBef>
                <a:spcPts val="0"/>
              </a:spcBef>
              <a:spcAft>
                <a:spcPts val="0"/>
              </a:spcAft>
              <a:buClr>
                <a:srgbClr val="FFFFFF"/>
              </a:buClr>
              <a:buSzPts val="2200"/>
              <a:buFont typeface="Montserrat"/>
              <a:buNone/>
              <a:defRPr sz="2200" b="0" i="0" u="none" strike="noStrike" cap="none">
                <a:solidFill>
                  <a:srgbClr val="FFFFFF"/>
                </a:solidFill>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US"/>
              <a:t>‹N°›</a:t>
            </a:fld>
            <a:endParaRPr sz="1400">
              <a:solidFill>
                <a:srgbClr val="000000"/>
              </a:solidFill>
              <a:latin typeface="Arial"/>
              <a:ea typeface="Arial"/>
              <a:cs typeface="Arial"/>
              <a:sym typeface="Arial"/>
            </a:endParaRPr>
          </a:p>
        </p:txBody>
      </p:sp>
      <p:sp>
        <p:nvSpPr>
          <p:cNvPr id="10" name="Google Shape;10;p1"/>
          <p:cNvSpPr txBox="1"/>
          <p:nvPr/>
        </p:nvSpPr>
        <p:spPr>
          <a:xfrm>
            <a:off x="200890" y="13079581"/>
            <a:ext cx="1664087" cy="523876"/>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2200"/>
              <a:buFont typeface="Open Sans"/>
              <a:buNone/>
            </a:pPr>
            <a:r>
              <a:rPr lang="en-US" sz="2200" b="0" i="0" u="none" strike="noStrike" cap="none">
                <a:solidFill>
                  <a:srgbClr val="FFFFFF"/>
                </a:solidFill>
                <a:latin typeface="Open Sans"/>
                <a:ea typeface="Open Sans"/>
                <a:cs typeface="Open Sans"/>
                <a:sym typeface="Open Sans"/>
              </a:rPr>
              <a:t>#DevoxxFR</a:t>
            </a:r>
            <a:endParaRPr/>
          </a:p>
        </p:txBody>
      </p:sp>
      <p:sp>
        <p:nvSpPr>
          <p:cNvPr id="11" name="Google Shape;11;p1"/>
          <p:cNvSpPr txBox="1">
            <a:spLocks noGrp="1"/>
          </p:cNvSpPr>
          <p:nvPr>
            <p:ph type="body" idx="1"/>
          </p:nvPr>
        </p:nvSpPr>
        <p:spPr>
          <a:xfrm>
            <a:off x="3487082" y="2941773"/>
            <a:ext cx="17409835" cy="9606344"/>
          </a:xfrm>
          <a:prstGeom prst="rect">
            <a:avLst/>
          </a:prstGeom>
          <a:noFill/>
          <a:ln>
            <a:noFill/>
          </a:ln>
        </p:spPr>
        <p:txBody>
          <a:bodyPr spcFirstLastPara="1" wrap="square" lIns="71425" tIns="71425" rIns="71425" bIns="71425" anchor="t" anchorCtr="0"/>
          <a:lstStyle>
            <a:lvl1pPr marL="457200" marR="0" lvl="0" indent="-22860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1pPr>
            <a:lvl2pPr marL="914400" marR="0" lvl="1" indent="-22860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2pPr>
            <a:lvl3pPr marL="1371600" marR="0" lvl="2" indent="-22860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3pPr>
            <a:lvl4pPr marL="1828800" marR="0" lvl="3" indent="-22860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4pPr>
            <a:lvl5pPr marL="2286000" marR="0" lvl="4" indent="-22860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5pPr>
            <a:lvl6pPr marL="2743200" marR="0" lvl="5" indent="-22860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6pPr>
            <a:lvl7pPr marL="3200400" marR="0" lvl="6" indent="-22860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7pPr>
            <a:lvl8pPr marL="3657600" marR="0" lvl="7" indent="-22860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8pPr>
            <a:lvl9pPr marL="4114800" marR="0" lvl="8" indent="-228600" algn="l" rtl="0">
              <a:lnSpc>
                <a:spcPct val="100000"/>
              </a:lnSpc>
              <a:spcBef>
                <a:spcPts val="5900"/>
              </a:spcBef>
              <a:spcAft>
                <a:spcPts val="0"/>
              </a:spcAft>
              <a:buClr>
                <a:srgbClr val="FFFFFF"/>
              </a:buClr>
              <a:buSzPts val="4800"/>
              <a:buFont typeface="Open Sans"/>
              <a:buNone/>
              <a:defRPr sz="4800" b="0" i="0" u="none" strike="noStrike" cap="none">
                <a:solidFill>
                  <a:srgbClr val="FFFFFF"/>
                </a:solidFill>
                <a:latin typeface="Open Sans"/>
                <a:ea typeface="Open Sans"/>
                <a:cs typeface="Open Sans"/>
                <a:sym typeface="Open Sans"/>
              </a:defRPr>
            </a:lvl9pPr>
          </a:lstStyle>
          <a:p>
            <a:endParaRPr/>
          </a:p>
        </p:txBody>
      </p:sp>
      <p:sp>
        <p:nvSpPr>
          <p:cNvPr id="12" name="Google Shape;12;p1"/>
          <p:cNvSpPr/>
          <p:nvPr/>
        </p:nvSpPr>
        <p:spPr>
          <a:xfrm>
            <a:off x="-7650" y="2483574"/>
            <a:ext cx="24393900" cy="88800"/>
          </a:xfrm>
          <a:prstGeom prst="rect">
            <a:avLst/>
          </a:prstGeom>
          <a:solidFill>
            <a:srgbClr val="EDAF1F"/>
          </a:solid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3600"/>
              <a:buFont typeface="Helvetica Neue Light"/>
              <a:buNone/>
            </a:pPr>
            <a:endParaRPr sz="3600" b="0" i="0" u="none" strike="noStrike" cap="none">
              <a:solidFill>
                <a:srgbClr val="FFFFFF"/>
              </a:solidFill>
              <a:latin typeface="Helvetica Neue Light"/>
              <a:ea typeface="Helvetica Neue Light"/>
              <a:cs typeface="Helvetica Neue Light"/>
              <a:sym typeface="Helvetica Neue Light"/>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hyperlink" Target="https://pivotal.io/fr/cloud-native"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26.png"/><Relationship Id="rId18" Type="http://schemas.openxmlformats.org/officeDocument/2006/relationships/image" Target="../media/image31.png"/><Relationship Id="rId3" Type="http://schemas.openxmlformats.org/officeDocument/2006/relationships/image" Target="../media/image15.png"/><Relationship Id="rId7" Type="http://schemas.openxmlformats.org/officeDocument/2006/relationships/image" Target="../media/image20.png"/><Relationship Id="rId12" Type="http://schemas.openxmlformats.org/officeDocument/2006/relationships/image" Target="../media/image25.png"/><Relationship Id="rId17" Type="http://schemas.openxmlformats.org/officeDocument/2006/relationships/image" Target="../media/image30.png"/><Relationship Id="rId2" Type="http://schemas.openxmlformats.org/officeDocument/2006/relationships/notesSlide" Target="../notesSlides/notesSlide14.xml"/><Relationship Id="rId16" Type="http://schemas.openxmlformats.org/officeDocument/2006/relationships/image" Target="../media/image29.png"/><Relationship Id="rId20" Type="http://schemas.openxmlformats.org/officeDocument/2006/relationships/image" Target="../media/image33.png"/><Relationship Id="rId1" Type="http://schemas.openxmlformats.org/officeDocument/2006/relationships/slideLayout" Target="../slideLayouts/slideLayout1.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png"/><Relationship Id="rId15" Type="http://schemas.openxmlformats.org/officeDocument/2006/relationships/image" Target="../media/image28.png"/><Relationship Id="rId10" Type="http://schemas.openxmlformats.org/officeDocument/2006/relationships/image" Target="../media/image23.png"/><Relationship Id="rId19" Type="http://schemas.openxmlformats.org/officeDocument/2006/relationships/image" Target="../media/image32.png"/><Relationship Id="rId4" Type="http://schemas.openxmlformats.org/officeDocument/2006/relationships/image" Target="../media/image16.png"/><Relationship Id="rId9" Type="http://schemas.openxmlformats.org/officeDocument/2006/relationships/image" Target="../media/image22.png"/><Relationship Id="rId14" Type="http://schemas.openxmlformats.org/officeDocument/2006/relationships/image" Target="../media/image2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3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38.png"/></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image" Target="../media/image38.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hyperlink" Target="https://landscape.cncf.io/" TargetMode="External"/><Relationship Id="rId2" Type="http://schemas.openxmlformats.org/officeDocument/2006/relationships/notesSlide" Target="../notesSlides/notesSlide37.xml"/><Relationship Id="rId1" Type="http://schemas.openxmlformats.org/officeDocument/2006/relationships/slideLayout" Target="../slideLayouts/slideLayout13.xml"/><Relationship Id="rId4" Type="http://schemas.openxmlformats.org/officeDocument/2006/relationships/image" Target="../media/image41.png"/></Relationships>
</file>

<file path=ppt/slides/_rels/slide38.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9.xml"/><Relationship Id="rId1" Type="http://schemas.openxmlformats.org/officeDocument/2006/relationships/slideLayout" Target="../slideLayouts/slideLayout13.xml"/><Relationship Id="rId6" Type="http://schemas.openxmlformats.org/officeDocument/2006/relationships/image" Target="../media/image43.png"/><Relationship Id="rId5" Type="http://schemas.openxmlformats.org/officeDocument/2006/relationships/image" Target="../media/image27.png"/><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5"/>
          <p:cNvSpPr txBox="1">
            <a:spLocks noGrp="1"/>
          </p:cNvSpPr>
          <p:nvPr>
            <p:ph type="ctrTitle" idx="4294967295"/>
          </p:nvPr>
        </p:nvSpPr>
        <p:spPr>
          <a:xfrm>
            <a:off x="3081822" y="979348"/>
            <a:ext cx="18220355" cy="3869752"/>
          </a:xfrm>
          <a:prstGeom prst="rect">
            <a:avLst/>
          </a:prstGeom>
          <a:noFill/>
          <a:ln>
            <a:noFill/>
          </a:ln>
        </p:spPr>
        <p:txBody>
          <a:bodyPr spcFirstLastPara="1" wrap="square" lIns="71425" tIns="71425" rIns="71425" bIns="71425" anchor="t" anchorCtr="0">
            <a:noAutofit/>
          </a:bodyPr>
          <a:lstStyle/>
          <a:p>
            <a:pPr marL="0" marR="0" lvl="0" indent="0" algn="ctr" rtl="0">
              <a:lnSpc>
                <a:spcPct val="100000"/>
              </a:lnSpc>
              <a:spcBef>
                <a:spcPts val="0"/>
              </a:spcBef>
              <a:spcAft>
                <a:spcPts val="0"/>
              </a:spcAft>
              <a:buClr>
                <a:srgbClr val="FFFFFF"/>
              </a:buClr>
              <a:buSzPts val="11200"/>
              <a:buFont typeface="Montserrat"/>
              <a:buNone/>
            </a:pPr>
            <a:r>
              <a:rPr lang="en-US" sz="9600"/>
              <a:t>Microservices : Infinity War !</a:t>
            </a:r>
            <a:endParaRPr sz="9600"/>
          </a:p>
          <a:p>
            <a:pPr marL="0" marR="0" lvl="0" indent="0" algn="ctr" rtl="0">
              <a:lnSpc>
                <a:spcPct val="100000"/>
              </a:lnSpc>
              <a:spcBef>
                <a:spcPts val="0"/>
              </a:spcBef>
              <a:spcAft>
                <a:spcPts val="0"/>
              </a:spcAft>
              <a:buClr>
                <a:srgbClr val="FFFFFF"/>
              </a:buClr>
              <a:buSzPts val="11200"/>
              <a:buFont typeface="Montserrat"/>
              <a:buNone/>
            </a:pPr>
            <a:r>
              <a:rPr lang="en-US" sz="9600"/>
              <a:t>Spring vs MicroProfile</a:t>
            </a:r>
            <a:endParaRPr sz="9600"/>
          </a:p>
        </p:txBody>
      </p:sp>
      <p:sp>
        <p:nvSpPr>
          <p:cNvPr id="159" name="Google Shape;159;p25"/>
          <p:cNvSpPr txBox="1">
            <a:spLocks noGrp="1"/>
          </p:cNvSpPr>
          <p:nvPr>
            <p:ph type="sldNum" idx="12"/>
          </p:nvPr>
        </p:nvSpPr>
        <p:spPr>
          <a:xfrm>
            <a:off x="12054851" y="13019484"/>
            <a:ext cx="256439" cy="485776"/>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1</a:t>
            </a:fld>
            <a:endParaRPr/>
          </a:p>
        </p:txBody>
      </p:sp>
      <p:pic>
        <p:nvPicPr>
          <p:cNvPr id="160" name="Google Shape;160;p25"/>
          <p:cNvPicPr preferRelativeResize="0"/>
          <p:nvPr/>
        </p:nvPicPr>
        <p:blipFill>
          <a:blip r:embed="rId3">
            <a:alphaModFix/>
          </a:blip>
          <a:stretch>
            <a:fillRect/>
          </a:stretch>
        </p:blipFill>
        <p:spPr>
          <a:xfrm rot="1331499">
            <a:off x="9746762" y="4879050"/>
            <a:ext cx="4872626" cy="63072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4"/>
          <p:cNvSpPr txBox="1">
            <a:spLocks noGrp="1"/>
          </p:cNvSpPr>
          <p:nvPr>
            <p:ph type="body" idx="1"/>
          </p:nvPr>
        </p:nvSpPr>
        <p:spPr>
          <a:xfrm>
            <a:off x="2230500" y="1294950"/>
            <a:ext cx="19923000" cy="1923000"/>
          </a:xfrm>
          <a:prstGeom prst="rect">
            <a:avLst/>
          </a:prstGeom>
          <a:noFill/>
          <a:ln>
            <a:noFill/>
          </a:ln>
        </p:spPr>
        <p:txBody>
          <a:bodyPr spcFirstLastPara="1" wrap="square" lIns="71425" tIns="71425" rIns="71425" bIns="71425" anchor="t" anchorCtr="0">
            <a:noAutofit/>
          </a:bodyPr>
          <a:lstStyle/>
          <a:p>
            <a:pPr marL="0" lvl="0" indent="0" algn="l" rtl="0">
              <a:spcBef>
                <a:spcPts val="0"/>
              </a:spcBef>
              <a:spcAft>
                <a:spcPts val="0"/>
              </a:spcAft>
              <a:buNone/>
            </a:pPr>
            <a:r>
              <a:rPr lang="en-US">
                <a:solidFill>
                  <a:schemeClr val="lt1"/>
                </a:solidFill>
              </a:rPr>
              <a:t>Pour adresser ces problématiques, des sociétés comme Netflix, Amazon, eBay commencèrent à </a:t>
            </a:r>
            <a:r>
              <a:rPr lang="en-US">
                <a:solidFill>
                  <a:srgbClr val="EDAF1F"/>
                </a:solidFill>
              </a:rPr>
              <a:t>casser leurs monolithes</a:t>
            </a:r>
            <a:r>
              <a:rPr lang="en-US">
                <a:solidFill>
                  <a:schemeClr val="lt1"/>
                </a:solidFill>
              </a:rPr>
              <a:t> en services :</a:t>
            </a:r>
            <a:endParaRPr>
              <a:solidFill>
                <a:schemeClr val="lt1"/>
              </a:solidFill>
            </a:endParaRPr>
          </a:p>
        </p:txBody>
      </p:sp>
      <p:sp>
        <p:nvSpPr>
          <p:cNvPr id="347" name="Google Shape;347;p34"/>
          <p:cNvSpPr txBox="1">
            <a:spLocks noGrp="1"/>
          </p:cNvSpPr>
          <p:nvPr>
            <p:ph type="body" idx="1"/>
          </p:nvPr>
        </p:nvSpPr>
        <p:spPr>
          <a:xfrm>
            <a:off x="2230500" y="3217950"/>
            <a:ext cx="19923000" cy="1923000"/>
          </a:xfrm>
          <a:prstGeom prst="rect">
            <a:avLst/>
          </a:prstGeom>
          <a:noFill/>
          <a:ln>
            <a:noFill/>
          </a:ln>
        </p:spPr>
        <p:txBody>
          <a:bodyPr spcFirstLastPara="1" wrap="square" lIns="71425" tIns="71425" rIns="71425" bIns="71425" anchor="t" anchorCtr="0">
            <a:noAutofit/>
          </a:bodyPr>
          <a:lstStyle/>
          <a:p>
            <a:pPr marL="457200" lvl="0" indent="-533400" algn="l" rtl="0">
              <a:spcBef>
                <a:spcPts val="0"/>
              </a:spcBef>
              <a:spcAft>
                <a:spcPts val="0"/>
              </a:spcAft>
              <a:buClr>
                <a:schemeClr val="lt1"/>
              </a:buClr>
              <a:buSzPts val="4800"/>
              <a:buChar char="•"/>
            </a:pPr>
            <a:r>
              <a:rPr lang="en-US">
                <a:solidFill>
                  <a:schemeClr val="lt1"/>
                </a:solidFill>
              </a:rPr>
              <a:t>de petite taille, chacun ne remplissant qu’une fonction</a:t>
            </a:r>
            <a:endParaRPr>
              <a:solidFill>
                <a:schemeClr val="lt1"/>
              </a:solidFill>
            </a:endParaRPr>
          </a:p>
          <a:p>
            <a:pPr marL="457200" lvl="0" indent="-533400" algn="l" rtl="0">
              <a:spcBef>
                <a:spcPts val="0"/>
              </a:spcBef>
              <a:spcAft>
                <a:spcPts val="0"/>
              </a:spcAft>
              <a:buClr>
                <a:schemeClr val="lt1"/>
              </a:buClr>
              <a:buSzPts val="4800"/>
              <a:buChar char="•"/>
            </a:pPr>
            <a:r>
              <a:rPr lang="en-US">
                <a:solidFill>
                  <a:schemeClr val="lt1"/>
                </a:solidFill>
              </a:rPr>
              <a:t>pouvant être déployés indépendamment les uns des autres.</a:t>
            </a:r>
            <a:endParaRPr>
              <a:solidFill>
                <a:schemeClr val="lt1"/>
              </a:solidFill>
            </a:endParaRPr>
          </a:p>
          <a:p>
            <a:pPr marL="0" lvl="0" indent="0" algn="l" rtl="0">
              <a:spcBef>
                <a:spcPts val="0"/>
              </a:spcBef>
              <a:spcAft>
                <a:spcPts val="0"/>
              </a:spcAft>
              <a:buNone/>
            </a:pPr>
            <a:endParaRPr>
              <a:solidFill>
                <a:schemeClr val="lt1"/>
              </a:solidFill>
            </a:endParaRPr>
          </a:p>
        </p:txBody>
      </p:sp>
      <p:sp>
        <p:nvSpPr>
          <p:cNvPr id="348" name="Google Shape;348;p34"/>
          <p:cNvSpPr txBox="1">
            <a:spLocks noGrp="1"/>
          </p:cNvSpPr>
          <p:nvPr>
            <p:ph type="body" idx="1"/>
          </p:nvPr>
        </p:nvSpPr>
        <p:spPr>
          <a:xfrm>
            <a:off x="2230500" y="6594950"/>
            <a:ext cx="19923000" cy="1923000"/>
          </a:xfrm>
          <a:prstGeom prst="rect">
            <a:avLst/>
          </a:prstGeom>
          <a:noFill/>
          <a:ln>
            <a:noFill/>
          </a:ln>
        </p:spPr>
        <p:txBody>
          <a:bodyPr spcFirstLastPara="1" wrap="square" lIns="71425" tIns="71425" rIns="71425" bIns="71425" anchor="t" anchorCtr="0">
            <a:noAutofit/>
          </a:bodyPr>
          <a:lstStyle/>
          <a:p>
            <a:pPr marL="0" lvl="0" indent="0" algn="l" rtl="0">
              <a:spcBef>
                <a:spcPts val="0"/>
              </a:spcBef>
              <a:spcAft>
                <a:spcPts val="0"/>
              </a:spcAft>
              <a:buClr>
                <a:schemeClr val="dk1"/>
              </a:buClr>
              <a:buSzPts val="1100"/>
              <a:buFont typeface="Arial"/>
              <a:buNone/>
            </a:pPr>
            <a:r>
              <a:rPr lang="en-US">
                <a:solidFill>
                  <a:schemeClr val="lt1"/>
                </a:solidFill>
              </a:rPr>
              <a:t>Ces services </a:t>
            </a:r>
            <a:r>
              <a:rPr lang="en-US">
                <a:solidFill>
                  <a:srgbClr val="EDAF1F"/>
                </a:solidFill>
              </a:rPr>
              <a:t>distribués</a:t>
            </a:r>
            <a:r>
              <a:rPr lang="en-US">
                <a:solidFill>
                  <a:schemeClr val="lt1"/>
                </a:solidFill>
              </a:rPr>
              <a:t>, </a:t>
            </a:r>
            <a:r>
              <a:rPr lang="en-US">
                <a:solidFill>
                  <a:srgbClr val="EDAF1F"/>
                </a:solidFill>
              </a:rPr>
              <a:t>petits</a:t>
            </a:r>
            <a:r>
              <a:rPr lang="en-US">
                <a:solidFill>
                  <a:schemeClr val="lt1"/>
                </a:solidFill>
              </a:rPr>
              <a:t>, </a:t>
            </a:r>
            <a:r>
              <a:rPr lang="en-US">
                <a:solidFill>
                  <a:srgbClr val="EDAF1F"/>
                </a:solidFill>
              </a:rPr>
              <a:t>simples </a:t>
            </a:r>
            <a:r>
              <a:rPr lang="en-US">
                <a:solidFill>
                  <a:schemeClr val="lt1"/>
                </a:solidFill>
              </a:rPr>
              <a:t>et </a:t>
            </a:r>
            <a:r>
              <a:rPr lang="en-US">
                <a:solidFill>
                  <a:srgbClr val="EDAF1F"/>
                </a:solidFill>
              </a:rPr>
              <a:t>découplés</a:t>
            </a:r>
            <a:r>
              <a:rPr lang="en-US">
                <a:solidFill>
                  <a:schemeClr val="lt1"/>
                </a:solidFill>
              </a:rPr>
              <a:t> permirent aux applications de devenir </a:t>
            </a:r>
            <a:r>
              <a:rPr lang="en-US">
                <a:solidFill>
                  <a:srgbClr val="EDAF1F"/>
                </a:solidFill>
              </a:rPr>
              <a:t>scalables</a:t>
            </a:r>
            <a:r>
              <a:rPr lang="en-US">
                <a:solidFill>
                  <a:schemeClr val="lt1"/>
                </a:solidFill>
              </a:rPr>
              <a:t>, </a:t>
            </a:r>
            <a:r>
              <a:rPr lang="en-US">
                <a:solidFill>
                  <a:srgbClr val="EDAF1F"/>
                </a:solidFill>
              </a:rPr>
              <a:t>résilientes </a:t>
            </a:r>
            <a:r>
              <a:rPr lang="en-US">
                <a:solidFill>
                  <a:schemeClr val="lt1"/>
                </a:solidFill>
              </a:rPr>
              <a:t>et </a:t>
            </a:r>
            <a:r>
              <a:rPr lang="en-US">
                <a:solidFill>
                  <a:srgbClr val="EDAF1F"/>
                </a:solidFill>
              </a:rPr>
              <a:t>flexibles</a:t>
            </a:r>
            <a:r>
              <a:rPr lang="en-US">
                <a:solidFill>
                  <a:schemeClr val="lt1"/>
                </a:solidFill>
              </a:rPr>
              <a:t>.</a:t>
            </a:r>
            <a:endParaRPr>
              <a:solidFill>
                <a:schemeClr val="lt1"/>
              </a:solidFill>
            </a:endParaRPr>
          </a:p>
          <a:p>
            <a:pPr marL="0" lvl="0" indent="0" algn="l" rtl="0">
              <a:spcBef>
                <a:spcPts val="0"/>
              </a:spcBef>
              <a:spcAft>
                <a:spcPts val="0"/>
              </a:spcAft>
              <a:buNone/>
            </a:pPr>
            <a:endParaRPr>
              <a:solidFill>
                <a:schemeClr val="lt1"/>
              </a:solidFill>
            </a:endParaRPr>
          </a:p>
        </p:txBody>
      </p:sp>
      <p:sp>
        <p:nvSpPr>
          <p:cNvPr id="349" name="Google Shape;349;p34"/>
          <p:cNvSpPr txBox="1">
            <a:spLocks noGrp="1"/>
          </p:cNvSpPr>
          <p:nvPr>
            <p:ph type="body" idx="1"/>
          </p:nvPr>
        </p:nvSpPr>
        <p:spPr>
          <a:xfrm>
            <a:off x="2230500" y="8876400"/>
            <a:ext cx="19923000" cy="1049100"/>
          </a:xfrm>
          <a:prstGeom prst="rect">
            <a:avLst/>
          </a:prstGeom>
          <a:noFill/>
          <a:ln>
            <a:noFill/>
          </a:ln>
        </p:spPr>
        <p:txBody>
          <a:bodyPr spcFirstLastPara="1" wrap="square" lIns="71425" tIns="71425" rIns="71425" bIns="71425" anchor="t" anchorCtr="0">
            <a:noAutofit/>
          </a:bodyPr>
          <a:lstStyle/>
          <a:p>
            <a:pPr marL="0" lvl="0" indent="0" algn="l" rtl="0">
              <a:spcBef>
                <a:spcPts val="0"/>
              </a:spcBef>
              <a:spcAft>
                <a:spcPts val="0"/>
              </a:spcAft>
              <a:buClr>
                <a:schemeClr val="dk1"/>
              </a:buClr>
              <a:buSzPts val="1100"/>
              <a:buFont typeface="Arial"/>
              <a:buNone/>
            </a:pPr>
            <a:r>
              <a:rPr lang="en-US">
                <a:solidFill>
                  <a:schemeClr val="lt1"/>
                </a:solidFill>
              </a:rPr>
              <a:t>→ Ils prirent progressivement le nom de </a:t>
            </a:r>
            <a:r>
              <a:rPr lang="en-US">
                <a:solidFill>
                  <a:srgbClr val="EDAF1F"/>
                </a:solidFill>
              </a:rPr>
              <a:t>microservices</a:t>
            </a:r>
            <a:r>
              <a:rPr lang="en-US">
                <a:solidFill>
                  <a:schemeClr val="lt1"/>
                </a:solidFill>
              </a:rPr>
              <a:t>.</a:t>
            </a:r>
            <a:endParaRPr>
              <a:solidFill>
                <a:schemeClr val="lt1"/>
              </a:solidFill>
            </a:endParaRPr>
          </a:p>
          <a:p>
            <a:pPr marL="0" lvl="0" indent="0" algn="l" rtl="0">
              <a:spcBef>
                <a:spcPts val="0"/>
              </a:spcBef>
              <a:spcAft>
                <a:spcPts val="0"/>
              </a:spcAft>
              <a:buNone/>
            </a:pP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7">
                                            <p:txEl>
                                              <p:pRg st="0" end="0"/>
                                            </p:txEl>
                                          </p:spTgt>
                                        </p:tgtEl>
                                        <p:attrNameLst>
                                          <p:attrName>style.visibility</p:attrName>
                                        </p:attrNameLst>
                                      </p:cBhvr>
                                      <p:to>
                                        <p:strVal val="visible"/>
                                      </p:to>
                                    </p:set>
                                    <p:animEffect transition="in" filter="fade">
                                      <p:cBhvr>
                                        <p:cTn id="7" dur="1000"/>
                                        <p:tgtEl>
                                          <p:spTgt spid="3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47">
                                            <p:txEl>
                                              <p:pRg st="1" end="1"/>
                                            </p:txEl>
                                          </p:spTgt>
                                        </p:tgtEl>
                                        <p:attrNameLst>
                                          <p:attrName>style.visibility</p:attrName>
                                        </p:attrNameLst>
                                      </p:cBhvr>
                                      <p:to>
                                        <p:strVal val="visible"/>
                                      </p:to>
                                    </p:set>
                                    <p:animEffect transition="in" filter="fade">
                                      <p:cBhvr>
                                        <p:cTn id="12" dur="1000"/>
                                        <p:tgtEl>
                                          <p:spTgt spid="34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47">
                                            <p:txEl>
                                              <p:pRg st="2" end="2"/>
                                            </p:txEl>
                                          </p:spTgt>
                                        </p:tgtEl>
                                        <p:attrNameLst>
                                          <p:attrName>style.visibility</p:attrName>
                                        </p:attrNameLst>
                                      </p:cBhvr>
                                      <p:to>
                                        <p:strVal val="visible"/>
                                      </p:to>
                                    </p:set>
                                    <p:animEffect transition="in" filter="fade">
                                      <p:cBhvr>
                                        <p:cTn id="17" dur="1000"/>
                                        <p:tgtEl>
                                          <p:spTgt spid="34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48"/>
                                        </p:tgtEl>
                                        <p:attrNameLst>
                                          <p:attrName>style.visibility</p:attrName>
                                        </p:attrNameLst>
                                      </p:cBhvr>
                                      <p:to>
                                        <p:strVal val="visible"/>
                                      </p:to>
                                    </p:set>
                                    <p:animEffect transition="in" filter="fade">
                                      <p:cBhvr>
                                        <p:cTn id="22" dur="1000"/>
                                        <p:tgtEl>
                                          <p:spTgt spid="34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49"/>
                                        </p:tgtEl>
                                        <p:attrNameLst>
                                          <p:attrName>style.visibility</p:attrName>
                                        </p:attrNameLst>
                                      </p:cBhvr>
                                      <p:to>
                                        <p:strVal val="visible"/>
                                      </p:to>
                                    </p:set>
                                    <p:animEffect transition="in" filter="fade">
                                      <p:cBhvr>
                                        <p:cTn id="27" dur="1000"/>
                                        <p:tgtEl>
                                          <p:spTgt spid="3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5"/>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11</a:t>
            </a:fld>
            <a:endParaRPr/>
          </a:p>
        </p:txBody>
      </p:sp>
      <p:sp>
        <p:nvSpPr>
          <p:cNvPr id="355" name="Google Shape;355;p35"/>
          <p:cNvSpPr txBox="1">
            <a:spLocks noGrp="1"/>
          </p:cNvSpPr>
          <p:nvPr>
            <p:ph type="title"/>
          </p:nvPr>
        </p:nvSpPr>
        <p:spPr>
          <a:xfrm>
            <a:off x="4833937" y="136442"/>
            <a:ext cx="14716200" cy="2580000"/>
          </a:xfrm>
          <a:prstGeom prst="rect">
            <a:avLst/>
          </a:prstGeom>
          <a:noFill/>
          <a:ln>
            <a:noFill/>
          </a:ln>
        </p:spPr>
        <p:txBody>
          <a:bodyPr spcFirstLastPara="1" wrap="square" lIns="71425" tIns="71425" rIns="71425" bIns="71425" anchor="ctr" anchorCtr="0">
            <a:noAutofit/>
          </a:bodyPr>
          <a:lstStyle/>
          <a:p>
            <a:pPr marL="0" marR="0" lvl="0" indent="0" algn="l" rtl="0">
              <a:lnSpc>
                <a:spcPct val="100000"/>
              </a:lnSpc>
              <a:spcBef>
                <a:spcPts val="0"/>
              </a:spcBef>
              <a:spcAft>
                <a:spcPts val="0"/>
              </a:spcAft>
              <a:buClr>
                <a:srgbClr val="FFFFFF"/>
              </a:buClr>
              <a:buSzPts val="10416"/>
              <a:buFont typeface="Montserrat"/>
              <a:buNone/>
            </a:pPr>
            <a:r>
              <a:rPr lang="en-US" sz="10416"/>
              <a:t>Principaux Use Cases</a:t>
            </a:r>
            <a:endParaRPr/>
          </a:p>
        </p:txBody>
      </p:sp>
      <p:sp>
        <p:nvSpPr>
          <p:cNvPr id="356" name="Google Shape;356;p35"/>
          <p:cNvSpPr txBox="1">
            <a:spLocks noGrp="1"/>
          </p:cNvSpPr>
          <p:nvPr>
            <p:ph type="body" idx="1"/>
          </p:nvPr>
        </p:nvSpPr>
        <p:spPr>
          <a:xfrm>
            <a:off x="2221625" y="3504750"/>
            <a:ext cx="19923000" cy="67065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endParaRPr>
              <a:solidFill>
                <a:schemeClr val="lt1"/>
              </a:solidFill>
            </a:endParaRPr>
          </a:p>
          <a:p>
            <a:pPr marL="457200" lvl="0" indent="-533400" algn="l" rtl="0">
              <a:lnSpc>
                <a:spcPct val="100000"/>
              </a:lnSpc>
              <a:spcBef>
                <a:spcPts val="0"/>
              </a:spcBef>
              <a:spcAft>
                <a:spcPts val="0"/>
              </a:spcAft>
              <a:buSzPts val="4800"/>
              <a:buChar char="•"/>
            </a:pPr>
            <a:r>
              <a:rPr lang="en-US">
                <a:solidFill>
                  <a:schemeClr val="lt1"/>
                </a:solidFill>
              </a:rPr>
              <a:t>“L’originel” : Migration d’un monolithe vers une architecture microservices</a:t>
            </a:r>
            <a:br>
              <a:rPr lang="en-US">
                <a:solidFill>
                  <a:schemeClr val="lt1"/>
                </a:solidFill>
              </a:rPr>
            </a:br>
            <a:endParaRPr>
              <a:solidFill>
                <a:schemeClr val="lt1"/>
              </a:solidFill>
            </a:endParaRPr>
          </a:p>
          <a:p>
            <a:pPr marL="457200" lvl="0" indent="-533400" algn="l" rtl="0">
              <a:lnSpc>
                <a:spcPct val="100000"/>
              </a:lnSpc>
              <a:spcBef>
                <a:spcPts val="0"/>
              </a:spcBef>
              <a:spcAft>
                <a:spcPts val="0"/>
              </a:spcAft>
              <a:buClr>
                <a:schemeClr val="lt1"/>
              </a:buClr>
              <a:buSzPts val="4800"/>
              <a:buChar char="•"/>
            </a:pPr>
            <a:r>
              <a:rPr lang="en-US">
                <a:solidFill>
                  <a:schemeClr val="lt1"/>
                </a:solidFill>
              </a:rPr>
              <a:t>“L’actuel” : Développement d’applications </a:t>
            </a:r>
            <a:r>
              <a:rPr lang="en-US">
                <a:solidFill>
                  <a:srgbClr val="EDAF1F"/>
                </a:solidFill>
              </a:rPr>
              <a:t>cloud-native</a:t>
            </a:r>
            <a:endParaRPr>
              <a:solidFill>
                <a:srgbClr val="EDAF1F"/>
              </a:solidFill>
            </a:endParaRPr>
          </a:p>
        </p:txBody>
      </p:sp>
      <p:sp>
        <p:nvSpPr>
          <p:cNvPr id="357" name="Google Shape;357;p35"/>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https://martinfowler.com/articles/break-monolith-into-microservices.html</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6">
                                            <p:txEl>
                                              <p:pRg st="0" end="0"/>
                                            </p:txEl>
                                          </p:spTgt>
                                        </p:tgtEl>
                                        <p:attrNameLst>
                                          <p:attrName>style.visibility</p:attrName>
                                        </p:attrNameLst>
                                      </p:cBhvr>
                                      <p:to>
                                        <p:strVal val="visible"/>
                                      </p:to>
                                    </p:set>
                                    <p:animEffect transition="in" filter="fade">
                                      <p:cBhvr>
                                        <p:cTn id="7" dur="1000"/>
                                        <p:tgtEl>
                                          <p:spTgt spid="35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6">
                                            <p:txEl>
                                              <p:pRg st="1" end="1"/>
                                            </p:txEl>
                                          </p:spTgt>
                                        </p:tgtEl>
                                        <p:attrNameLst>
                                          <p:attrName>style.visibility</p:attrName>
                                        </p:attrNameLst>
                                      </p:cBhvr>
                                      <p:to>
                                        <p:strVal val="visible"/>
                                      </p:to>
                                    </p:set>
                                    <p:animEffect transition="in" filter="fade">
                                      <p:cBhvr>
                                        <p:cTn id="12" dur="1000"/>
                                        <p:tgtEl>
                                          <p:spTgt spid="35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56">
                                            <p:txEl>
                                              <p:pRg st="2" end="2"/>
                                            </p:txEl>
                                          </p:spTgt>
                                        </p:tgtEl>
                                        <p:attrNameLst>
                                          <p:attrName>style.visibility</p:attrName>
                                        </p:attrNameLst>
                                      </p:cBhvr>
                                      <p:to>
                                        <p:strVal val="visible"/>
                                      </p:to>
                                    </p:set>
                                    <p:animEffect transition="in" filter="fade">
                                      <p:cBhvr>
                                        <p:cTn id="17" dur="1000"/>
                                        <p:tgtEl>
                                          <p:spTgt spid="35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36"/>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12</a:t>
            </a:fld>
            <a:endParaRPr/>
          </a:p>
        </p:txBody>
      </p:sp>
      <p:sp>
        <p:nvSpPr>
          <p:cNvPr id="363" name="Google Shape;363;p36"/>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Approche Cloud-native</a:t>
            </a:r>
            <a:endParaRPr/>
          </a:p>
        </p:txBody>
      </p:sp>
      <p:sp>
        <p:nvSpPr>
          <p:cNvPr id="364" name="Google Shape;364;p36"/>
          <p:cNvSpPr txBox="1">
            <a:spLocks noGrp="1"/>
          </p:cNvSpPr>
          <p:nvPr>
            <p:ph type="body" idx="1"/>
          </p:nvPr>
        </p:nvSpPr>
        <p:spPr>
          <a:xfrm>
            <a:off x="9581600" y="5701950"/>
            <a:ext cx="13441800" cy="2312100"/>
          </a:xfrm>
          <a:prstGeom prst="rect">
            <a:avLst/>
          </a:prstGeom>
          <a:noFill/>
          <a:ln>
            <a:noFill/>
          </a:ln>
        </p:spPr>
        <p:txBody>
          <a:bodyPr spcFirstLastPara="1" wrap="square" lIns="71425" tIns="71425" rIns="71425" bIns="71425" anchor="t" anchorCtr="0">
            <a:noAutofit/>
          </a:bodyPr>
          <a:lstStyle/>
          <a:p>
            <a:pPr marL="0" lvl="0" indent="0" algn="l" rtl="0">
              <a:spcBef>
                <a:spcPts val="0"/>
              </a:spcBef>
              <a:spcAft>
                <a:spcPts val="0"/>
              </a:spcAft>
              <a:buNone/>
            </a:pPr>
            <a:r>
              <a:rPr lang="en-US" sz="4000">
                <a:solidFill>
                  <a:schemeClr val="lt1"/>
                </a:solidFill>
              </a:rPr>
              <a:t>L’important est </a:t>
            </a:r>
            <a:r>
              <a:rPr lang="en-US" sz="4000">
                <a:solidFill>
                  <a:srgbClr val="EDAF1F"/>
                </a:solidFill>
              </a:rPr>
              <a:t>comment </a:t>
            </a:r>
            <a:r>
              <a:rPr lang="en-US" sz="4000">
                <a:solidFill>
                  <a:schemeClr val="lt1"/>
                </a:solidFill>
              </a:rPr>
              <a:t>les applications sont créées et déployées, et NON où elles le sont.</a:t>
            </a:r>
            <a:endParaRPr sz="4000">
              <a:solidFill>
                <a:schemeClr val="lt1"/>
              </a:solidFill>
            </a:endParaRPr>
          </a:p>
        </p:txBody>
      </p:sp>
      <p:grpSp>
        <p:nvGrpSpPr>
          <p:cNvPr id="365" name="Google Shape;365;p36"/>
          <p:cNvGrpSpPr/>
          <p:nvPr/>
        </p:nvGrpSpPr>
        <p:grpSpPr>
          <a:xfrm>
            <a:off x="903150" y="3068976"/>
            <a:ext cx="7438600" cy="7905049"/>
            <a:chOff x="2503350" y="3068976"/>
            <a:chExt cx="7438600" cy="7905049"/>
          </a:xfrm>
        </p:grpSpPr>
        <p:pic>
          <p:nvPicPr>
            <p:cNvPr id="366" name="Google Shape;366;p36"/>
            <p:cNvPicPr preferRelativeResize="0"/>
            <p:nvPr/>
          </p:nvPicPr>
          <p:blipFill>
            <a:blip r:embed="rId3">
              <a:alphaModFix/>
            </a:blip>
            <a:stretch>
              <a:fillRect/>
            </a:stretch>
          </p:blipFill>
          <p:spPr>
            <a:xfrm>
              <a:off x="2527650" y="3068976"/>
              <a:ext cx="7414300" cy="7352150"/>
            </a:xfrm>
            <a:prstGeom prst="rect">
              <a:avLst/>
            </a:prstGeom>
            <a:noFill/>
            <a:ln>
              <a:noFill/>
            </a:ln>
          </p:spPr>
        </p:pic>
        <p:sp>
          <p:nvSpPr>
            <p:cNvPr id="367" name="Google Shape;367;p36"/>
            <p:cNvSpPr/>
            <p:nvPr/>
          </p:nvSpPr>
          <p:spPr>
            <a:xfrm>
              <a:off x="2503350" y="10421125"/>
              <a:ext cx="7438500" cy="55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i="1">
                  <a:solidFill>
                    <a:schemeClr val="lt1"/>
                  </a:solidFill>
                </a:rPr>
                <a:t>Cloud-Native approach : </a:t>
              </a:r>
              <a:r>
                <a:rPr lang="en-US" sz="2000" i="1">
                  <a:solidFill>
                    <a:schemeClr val="lt1"/>
                  </a:solidFill>
                  <a:uFill>
                    <a:noFill/>
                  </a:uFill>
                  <a:hlinkClick r:id="rId4"/>
                </a:rPr>
                <a:t>https://pivotal.io/fr/cloud-native</a:t>
              </a:r>
              <a:endParaRPr sz="2000" i="1">
                <a:solidFill>
                  <a:schemeClr val="lt1"/>
                </a:solidFil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7"/>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13</a:t>
            </a:fld>
            <a:endParaRPr/>
          </a:p>
        </p:txBody>
      </p:sp>
      <p:sp>
        <p:nvSpPr>
          <p:cNvPr id="373" name="Google Shape;373;p37"/>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Plus que du code</a:t>
            </a:r>
            <a:endParaRPr/>
          </a:p>
        </p:txBody>
      </p:sp>
      <p:sp>
        <p:nvSpPr>
          <p:cNvPr id="374" name="Google Shape;374;p37"/>
          <p:cNvSpPr txBox="1">
            <a:spLocks noGrp="1"/>
          </p:cNvSpPr>
          <p:nvPr>
            <p:ph type="body" idx="1"/>
          </p:nvPr>
        </p:nvSpPr>
        <p:spPr>
          <a:xfrm>
            <a:off x="2230500" y="6006300"/>
            <a:ext cx="19923000" cy="17034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La conception de microservices ne se limite pas au simple code du service lui-même , l’environnement (</a:t>
            </a:r>
            <a:r>
              <a:rPr lang="en-US">
                <a:solidFill>
                  <a:srgbClr val="EDAF1F"/>
                </a:solidFill>
              </a:rPr>
              <a:t>capability model</a:t>
            </a:r>
            <a:r>
              <a:rPr lang="en-US">
                <a:solidFill>
                  <a:schemeClr val="lt1"/>
                </a:solidFill>
              </a:rPr>
              <a:t>) est essentiel.</a:t>
            </a:r>
            <a:endParaRPr>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38"/>
          <p:cNvSpPr txBox="1">
            <a:spLocks noGrp="1"/>
          </p:cNvSpPr>
          <p:nvPr>
            <p:ph type="sldNum" idx="12"/>
          </p:nvPr>
        </p:nvSpPr>
        <p:spPr>
          <a:xfrm>
            <a:off x="11934010" y="13019484"/>
            <a:ext cx="4980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14</a:t>
            </a:fld>
            <a:endParaRPr/>
          </a:p>
        </p:txBody>
      </p:sp>
      <p:grpSp>
        <p:nvGrpSpPr>
          <p:cNvPr id="380" name="Google Shape;380;p38"/>
          <p:cNvGrpSpPr/>
          <p:nvPr/>
        </p:nvGrpSpPr>
        <p:grpSpPr>
          <a:xfrm>
            <a:off x="6677416" y="6721417"/>
            <a:ext cx="1589416" cy="2717354"/>
            <a:chOff x="6677416" y="6721417"/>
            <a:chExt cx="1589416" cy="2717354"/>
          </a:xfrm>
        </p:grpSpPr>
        <p:sp>
          <p:nvSpPr>
            <p:cNvPr id="381" name="Google Shape;381;p38"/>
            <p:cNvSpPr/>
            <p:nvPr/>
          </p:nvSpPr>
          <p:spPr>
            <a:xfrm>
              <a:off x="6677416" y="6721417"/>
              <a:ext cx="1589416" cy="1395153"/>
            </a:xfrm>
            <a:prstGeom prst="flowChartPreparation">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2" name="Google Shape;382;p38"/>
            <p:cNvPicPr preferRelativeResize="0"/>
            <p:nvPr/>
          </p:nvPicPr>
          <p:blipFill>
            <a:blip r:embed="rId3">
              <a:alphaModFix/>
            </a:blip>
            <a:stretch>
              <a:fillRect/>
            </a:stretch>
          </p:blipFill>
          <p:spPr>
            <a:xfrm>
              <a:off x="6995640" y="6942503"/>
              <a:ext cx="952979" cy="952979"/>
            </a:xfrm>
            <a:prstGeom prst="rect">
              <a:avLst/>
            </a:prstGeom>
            <a:noFill/>
            <a:ln>
              <a:noFill/>
            </a:ln>
          </p:spPr>
        </p:pic>
        <p:pic>
          <p:nvPicPr>
            <p:cNvPr id="383" name="Google Shape;383;p38"/>
            <p:cNvPicPr preferRelativeResize="0"/>
            <p:nvPr/>
          </p:nvPicPr>
          <p:blipFill>
            <a:blip r:embed="rId4">
              <a:alphaModFix/>
            </a:blip>
            <a:stretch>
              <a:fillRect/>
            </a:stretch>
          </p:blipFill>
          <p:spPr>
            <a:xfrm>
              <a:off x="7002153" y="8733048"/>
              <a:ext cx="939945" cy="705723"/>
            </a:xfrm>
            <a:prstGeom prst="rect">
              <a:avLst/>
            </a:prstGeom>
            <a:noFill/>
            <a:ln>
              <a:noFill/>
            </a:ln>
          </p:spPr>
        </p:pic>
        <p:cxnSp>
          <p:nvCxnSpPr>
            <p:cNvPr id="384" name="Google Shape;384;p38"/>
            <p:cNvCxnSpPr>
              <a:stCxn id="383" idx="0"/>
              <a:endCxn id="381" idx="2"/>
            </p:cNvCxnSpPr>
            <p:nvPr/>
          </p:nvCxnSpPr>
          <p:spPr>
            <a:xfrm rot="10800000">
              <a:off x="7472126" y="8116548"/>
              <a:ext cx="0" cy="616500"/>
            </a:xfrm>
            <a:prstGeom prst="straightConnector1">
              <a:avLst/>
            </a:prstGeom>
            <a:noFill/>
            <a:ln w="28575" cap="flat" cmpd="sng">
              <a:solidFill>
                <a:schemeClr val="lt1"/>
              </a:solidFill>
              <a:prstDash val="solid"/>
              <a:round/>
              <a:headEnd type="triangle" w="med" len="med"/>
              <a:tailEnd type="triangle" w="med" len="med"/>
            </a:ln>
          </p:spPr>
        </p:cxnSp>
      </p:grpSp>
      <p:grpSp>
        <p:nvGrpSpPr>
          <p:cNvPr id="385" name="Google Shape;385;p38"/>
          <p:cNvGrpSpPr/>
          <p:nvPr/>
        </p:nvGrpSpPr>
        <p:grpSpPr>
          <a:xfrm>
            <a:off x="8244138" y="8149822"/>
            <a:ext cx="8681747" cy="3645786"/>
            <a:chOff x="8244138" y="8149822"/>
            <a:chExt cx="8681747" cy="3645786"/>
          </a:xfrm>
        </p:grpSpPr>
        <p:grpSp>
          <p:nvGrpSpPr>
            <p:cNvPr id="386" name="Google Shape;386;p38"/>
            <p:cNvGrpSpPr/>
            <p:nvPr/>
          </p:nvGrpSpPr>
          <p:grpSpPr>
            <a:xfrm>
              <a:off x="10010115" y="10397220"/>
              <a:ext cx="5143633" cy="1398388"/>
              <a:chOff x="10010115" y="10397220"/>
              <a:chExt cx="5143633" cy="1398388"/>
            </a:xfrm>
          </p:grpSpPr>
          <p:sp>
            <p:nvSpPr>
              <p:cNvPr id="387" name="Google Shape;387;p38"/>
              <p:cNvSpPr/>
              <p:nvPr/>
            </p:nvSpPr>
            <p:spPr>
              <a:xfrm rot="-5400000">
                <a:off x="12143115" y="8264220"/>
                <a:ext cx="877500" cy="5143500"/>
              </a:xfrm>
              <a:prstGeom prst="can">
                <a:avLst>
                  <a:gd name="adj" fmla="val 44460"/>
                </a:avLst>
              </a:prstGeom>
              <a:solidFill>
                <a:srgbClr val="31374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8" name="Google Shape;388;p38"/>
              <p:cNvPicPr preferRelativeResize="0"/>
              <p:nvPr/>
            </p:nvPicPr>
            <p:blipFill>
              <a:blip r:embed="rId5">
                <a:alphaModFix/>
              </a:blip>
              <a:stretch>
                <a:fillRect/>
              </a:stretch>
            </p:blipFill>
            <p:spPr>
              <a:xfrm>
                <a:off x="10614346" y="10571418"/>
                <a:ext cx="396922" cy="529229"/>
              </a:xfrm>
              <a:prstGeom prst="rect">
                <a:avLst/>
              </a:prstGeom>
              <a:noFill/>
              <a:ln>
                <a:noFill/>
              </a:ln>
            </p:spPr>
          </p:pic>
          <p:pic>
            <p:nvPicPr>
              <p:cNvPr id="389" name="Google Shape;389;p38"/>
              <p:cNvPicPr preferRelativeResize="0"/>
              <p:nvPr/>
            </p:nvPicPr>
            <p:blipFill>
              <a:blip r:embed="rId5">
                <a:alphaModFix/>
              </a:blip>
              <a:stretch>
                <a:fillRect/>
              </a:stretch>
            </p:blipFill>
            <p:spPr>
              <a:xfrm>
                <a:off x="11845788" y="10571418"/>
                <a:ext cx="396922" cy="529229"/>
              </a:xfrm>
              <a:prstGeom prst="rect">
                <a:avLst/>
              </a:prstGeom>
              <a:noFill/>
              <a:ln>
                <a:noFill/>
              </a:ln>
            </p:spPr>
          </p:pic>
          <p:pic>
            <p:nvPicPr>
              <p:cNvPr id="390" name="Google Shape;390;p38"/>
              <p:cNvPicPr preferRelativeResize="0"/>
              <p:nvPr/>
            </p:nvPicPr>
            <p:blipFill>
              <a:blip r:embed="rId5">
                <a:alphaModFix/>
              </a:blip>
              <a:stretch>
                <a:fillRect/>
              </a:stretch>
            </p:blipFill>
            <p:spPr>
              <a:xfrm>
                <a:off x="13077230" y="10571418"/>
                <a:ext cx="396922" cy="529229"/>
              </a:xfrm>
              <a:prstGeom prst="rect">
                <a:avLst/>
              </a:prstGeom>
              <a:noFill/>
              <a:ln>
                <a:noFill/>
              </a:ln>
            </p:spPr>
          </p:pic>
          <p:pic>
            <p:nvPicPr>
              <p:cNvPr id="391" name="Google Shape;391;p38"/>
              <p:cNvPicPr preferRelativeResize="0"/>
              <p:nvPr/>
            </p:nvPicPr>
            <p:blipFill>
              <a:blip r:embed="rId5">
                <a:alphaModFix/>
              </a:blip>
              <a:stretch>
                <a:fillRect/>
              </a:stretch>
            </p:blipFill>
            <p:spPr>
              <a:xfrm>
                <a:off x="14308673" y="10571418"/>
                <a:ext cx="396922" cy="529229"/>
              </a:xfrm>
              <a:prstGeom prst="rect">
                <a:avLst/>
              </a:prstGeom>
              <a:noFill/>
              <a:ln>
                <a:noFill/>
              </a:ln>
            </p:spPr>
          </p:pic>
          <p:sp>
            <p:nvSpPr>
              <p:cNvPr id="392" name="Google Shape;392;p38"/>
              <p:cNvSpPr/>
              <p:nvPr/>
            </p:nvSpPr>
            <p:spPr>
              <a:xfrm>
                <a:off x="10010248" y="11330008"/>
                <a:ext cx="5143500" cy="46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Asynchronous messaging</a:t>
                </a:r>
                <a:endParaRPr sz="1800">
                  <a:solidFill>
                    <a:schemeClr val="lt2"/>
                  </a:solidFill>
                </a:endParaRPr>
              </a:p>
            </p:txBody>
          </p:sp>
        </p:grpSp>
        <p:cxnSp>
          <p:nvCxnSpPr>
            <p:cNvPr id="393" name="Google Shape;393;p38"/>
            <p:cNvCxnSpPr/>
            <p:nvPr/>
          </p:nvCxnSpPr>
          <p:spPr>
            <a:xfrm rot="10800000" flipH="1">
              <a:off x="15308285" y="8166622"/>
              <a:ext cx="1617600" cy="2162100"/>
            </a:xfrm>
            <a:prstGeom prst="straightConnector1">
              <a:avLst/>
            </a:prstGeom>
            <a:noFill/>
            <a:ln w="38100" cap="flat" cmpd="sng">
              <a:solidFill>
                <a:schemeClr val="lt1"/>
              </a:solidFill>
              <a:prstDash val="solid"/>
              <a:round/>
              <a:headEnd type="triangle" w="med" len="med"/>
              <a:tailEnd type="triangle" w="med" len="med"/>
            </a:ln>
          </p:spPr>
        </p:cxnSp>
        <p:cxnSp>
          <p:nvCxnSpPr>
            <p:cNvPr id="394" name="Google Shape;394;p38"/>
            <p:cNvCxnSpPr/>
            <p:nvPr/>
          </p:nvCxnSpPr>
          <p:spPr>
            <a:xfrm rot="10800000">
              <a:off x="8244138" y="8149822"/>
              <a:ext cx="1618500" cy="2178900"/>
            </a:xfrm>
            <a:prstGeom prst="straightConnector1">
              <a:avLst/>
            </a:prstGeom>
            <a:noFill/>
            <a:ln w="38100" cap="flat" cmpd="sng">
              <a:solidFill>
                <a:schemeClr val="lt1"/>
              </a:solidFill>
              <a:prstDash val="solid"/>
              <a:round/>
              <a:headEnd type="triangle" w="med" len="med"/>
              <a:tailEnd type="triangle" w="med" len="med"/>
            </a:ln>
          </p:spPr>
        </p:cxnSp>
      </p:grpSp>
      <p:grpSp>
        <p:nvGrpSpPr>
          <p:cNvPr id="395" name="Google Shape;395;p38"/>
          <p:cNvGrpSpPr/>
          <p:nvPr/>
        </p:nvGrpSpPr>
        <p:grpSpPr>
          <a:xfrm>
            <a:off x="8823248" y="7803354"/>
            <a:ext cx="7525063" cy="1255102"/>
            <a:chOff x="8823248" y="7803354"/>
            <a:chExt cx="7525063" cy="1255102"/>
          </a:xfrm>
        </p:grpSpPr>
        <p:grpSp>
          <p:nvGrpSpPr>
            <p:cNvPr id="396" name="Google Shape;396;p38"/>
            <p:cNvGrpSpPr/>
            <p:nvPr/>
          </p:nvGrpSpPr>
          <p:grpSpPr>
            <a:xfrm>
              <a:off x="11363325" y="8090854"/>
              <a:ext cx="2685172" cy="967601"/>
              <a:chOff x="11291092" y="7492563"/>
              <a:chExt cx="2526745" cy="910512"/>
            </a:xfrm>
          </p:grpSpPr>
          <p:grpSp>
            <p:nvGrpSpPr>
              <p:cNvPr id="397" name="Google Shape;397;p38"/>
              <p:cNvGrpSpPr/>
              <p:nvPr/>
            </p:nvGrpSpPr>
            <p:grpSpPr>
              <a:xfrm>
                <a:off x="11291092" y="7492563"/>
                <a:ext cx="882202" cy="822960"/>
                <a:chOff x="20318342" y="8931763"/>
                <a:chExt cx="882202" cy="822960"/>
              </a:xfrm>
            </p:grpSpPr>
            <p:pic>
              <p:nvPicPr>
                <p:cNvPr id="398" name="Google Shape;398;p38"/>
                <p:cNvPicPr preferRelativeResize="0"/>
                <p:nvPr/>
              </p:nvPicPr>
              <p:blipFill>
                <a:blip r:embed="rId6">
                  <a:alphaModFix/>
                </a:blip>
                <a:stretch>
                  <a:fillRect/>
                </a:stretch>
              </p:blipFill>
              <p:spPr>
                <a:xfrm>
                  <a:off x="20526745" y="8931763"/>
                  <a:ext cx="673799" cy="822960"/>
                </a:xfrm>
                <a:prstGeom prst="rect">
                  <a:avLst/>
                </a:prstGeom>
                <a:noFill/>
                <a:ln>
                  <a:noFill/>
                </a:ln>
              </p:spPr>
            </p:pic>
            <p:grpSp>
              <p:nvGrpSpPr>
                <p:cNvPr id="399" name="Google Shape;399;p38"/>
                <p:cNvGrpSpPr/>
                <p:nvPr/>
              </p:nvGrpSpPr>
              <p:grpSpPr>
                <a:xfrm>
                  <a:off x="20318342" y="9168939"/>
                  <a:ext cx="530037" cy="436817"/>
                  <a:chOff x="16706888" y="2708025"/>
                  <a:chExt cx="2247826" cy="2022300"/>
                </a:xfrm>
              </p:grpSpPr>
              <p:sp>
                <p:nvSpPr>
                  <p:cNvPr id="400" name="Google Shape;400;p38"/>
                  <p:cNvSpPr/>
                  <p:nvPr/>
                </p:nvSpPr>
                <p:spPr>
                  <a:xfrm>
                    <a:off x="16758150" y="2708025"/>
                    <a:ext cx="2145300" cy="2022300"/>
                  </a:xfrm>
                  <a:prstGeom prst="rect">
                    <a:avLst/>
                  </a:prstGeom>
                  <a:solidFill>
                    <a:srgbClr val="3137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1" name="Google Shape;401;p38"/>
                  <p:cNvPicPr preferRelativeResize="0"/>
                  <p:nvPr/>
                </p:nvPicPr>
                <p:blipFill>
                  <a:blip r:embed="rId7">
                    <a:alphaModFix/>
                  </a:blip>
                  <a:stretch>
                    <a:fillRect/>
                  </a:stretch>
                </p:blipFill>
                <p:spPr>
                  <a:xfrm>
                    <a:off x="16706888" y="2820067"/>
                    <a:ext cx="2247826" cy="1798218"/>
                  </a:xfrm>
                  <a:prstGeom prst="rect">
                    <a:avLst/>
                  </a:prstGeom>
                  <a:noFill/>
                  <a:ln>
                    <a:noFill/>
                  </a:ln>
                </p:spPr>
              </p:pic>
            </p:grpSp>
          </p:grpSp>
          <p:sp>
            <p:nvSpPr>
              <p:cNvPr id="402" name="Google Shape;402;p38"/>
              <p:cNvSpPr/>
              <p:nvPr/>
            </p:nvSpPr>
            <p:spPr>
              <a:xfrm>
                <a:off x="12210738" y="7506375"/>
                <a:ext cx="1607100" cy="89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Configuration</a:t>
                </a:r>
                <a:endParaRPr sz="1800">
                  <a:solidFill>
                    <a:schemeClr val="lt2"/>
                  </a:solidFill>
                </a:endParaRPr>
              </a:p>
              <a:p>
                <a:pPr marL="0" lvl="0" indent="0" algn="ctr" rtl="0">
                  <a:spcBef>
                    <a:spcPts val="0"/>
                  </a:spcBef>
                  <a:spcAft>
                    <a:spcPts val="0"/>
                  </a:spcAft>
                  <a:buNone/>
                </a:pPr>
                <a:r>
                  <a:rPr lang="en-US" sz="1800">
                    <a:solidFill>
                      <a:schemeClr val="lt2"/>
                    </a:solidFill>
                  </a:rPr>
                  <a:t>management</a:t>
                </a:r>
                <a:endParaRPr sz="1800">
                  <a:solidFill>
                    <a:schemeClr val="lt2"/>
                  </a:solidFill>
                </a:endParaRPr>
              </a:p>
            </p:txBody>
          </p:sp>
        </p:grpSp>
        <p:cxnSp>
          <p:nvCxnSpPr>
            <p:cNvPr id="403" name="Google Shape;403;p38"/>
            <p:cNvCxnSpPr/>
            <p:nvPr/>
          </p:nvCxnSpPr>
          <p:spPr>
            <a:xfrm rot="10800000" flipH="1">
              <a:off x="14086912" y="7803354"/>
              <a:ext cx="2261400" cy="792300"/>
            </a:xfrm>
            <a:prstGeom prst="straightConnector1">
              <a:avLst/>
            </a:prstGeom>
            <a:noFill/>
            <a:ln w="38100" cap="flat" cmpd="sng">
              <a:solidFill>
                <a:schemeClr val="lt1"/>
              </a:solidFill>
              <a:prstDash val="solid"/>
              <a:round/>
              <a:headEnd type="none" w="med" len="med"/>
              <a:tailEnd type="triangle" w="med" len="med"/>
            </a:ln>
          </p:spPr>
        </p:cxnSp>
        <p:cxnSp>
          <p:nvCxnSpPr>
            <p:cNvPr id="404" name="Google Shape;404;p38"/>
            <p:cNvCxnSpPr/>
            <p:nvPr/>
          </p:nvCxnSpPr>
          <p:spPr>
            <a:xfrm rot="10800000">
              <a:off x="8823248" y="7803354"/>
              <a:ext cx="2261400" cy="792300"/>
            </a:xfrm>
            <a:prstGeom prst="straightConnector1">
              <a:avLst/>
            </a:prstGeom>
            <a:noFill/>
            <a:ln w="38100" cap="flat" cmpd="sng">
              <a:solidFill>
                <a:schemeClr val="lt1"/>
              </a:solidFill>
              <a:prstDash val="solid"/>
              <a:round/>
              <a:headEnd type="none" w="med" len="med"/>
              <a:tailEnd type="triangle" w="med" len="med"/>
            </a:ln>
          </p:spPr>
        </p:cxnSp>
      </p:grpSp>
      <p:grpSp>
        <p:nvGrpSpPr>
          <p:cNvPr id="405" name="Google Shape;405;p38"/>
          <p:cNvGrpSpPr/>
          <p:nvPr/>
        </p:nvGrpSpPr>
        <p:grpSpPr>
          <a:xfrm>
            <a:off x="653625" y="5698500"/>
            <a:ext cx="18195134" cy="4937100"/>
            <a:chOff x="653625" y="5698500"/>
            <a:chExt cx="18195134" cy="4937100"/>
          </a:xfrm>
        </p:grpSpPr>
        <p:grpSp>
          <p:nvGrpSpPr>
            <p:cNvPr id="406" name="Google Shape;406;p38"/>
            <p:cNvGrpSpPr/>
            <p:nvPr/>
          </p:nvGrpSpPr>
          <p:grpSpPr>
            <a:xfrm>
              <a:off x="16163422" y="6266470"/>
              <a:ext cx="2685337" cy="3994875"/>
              <a:chOff x="15807981" y="5775819"/>
              <a:chExt cx="2526900" cy="3759175"/>
            </a:xfrm>
          </p:grpSpPr>
          <p:sp>
            <p:nvSpPr>
              <p:cNvPr id="407" name="Google Shape;407;p38"/>
              <p:cNvSpPr/>
              <p:nvPr/>
            </p:nvSpPr>
            <p:spPr>
              <a:xfrm>
                <a:off x="15807981" y="9219394"/>
                <a:ext cx="2526900" cy="31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a:solidFill>
                      <a:schemeClr val="lt2"/>
                    </a:solidFill>
                  </a:rPr>
                  <a:t>Container</a:t>
                </a:r>
                <a:endParaRPr sz="1800">
                  <a:solidFill>
                    <a:schemeClr val="lt2"/>
                  </a:solidFill>
                </a:endParaRPr>
              </a:p>
            </p:txBody>
          </p:sp>
          <p:sp>
            <p:nvSpPr>
              <p:cNvPr id="408" name="Google Shape;408;p38"/>
              <p:cNvSpPr/>
              <p:nvPr/>
            </p:nvSpPr>
            <p:spPr>
              <a:xfrm>
                <a:off x="15807981" y="5775819"/>
                <a:ext cx="2526900" cy="3401400"/>
              </a:xfrm>
              <a:prstGeom prst="rect">
                <a:avLst/>
              </a:prstGeom>
              <a:noFill/>
              <a:ln w="3810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38"/>
            <p:cNvGrpSpPr/>
            <p:nvPr/>
          </p:nvGrpSpPr>
          <p:grpSpPr>
            <a:xfrm>
              <a:off x="6263382" y="6272986"/>
              <a:ext cx="2685337" cy="3994875"/>
              <a:chOff x="6492050" y="5781950"/>
              <a:chExt cx="2526900" cy="3759175"/>
            </a:xfrm>
          </p:grpSpPr>
          <p:sp>
            <p:nvSpPr>
              <p:cNvPr id="410" name="Google Shape;410;p38"/>
              <p:cNvSpPr/>
              <p:nvPr/>
            </p:nvSpPr>
            <p:spPr>
              <a:xfrm>
                <a:off x="6492050" y="9225525"/>
                <a:ext cx="2526900" cy="31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a:solidFill>
                      <a:schemeClr val="lt2"/>
                    </a:solidFill>
                  </a:rPr>
                  <a:t>Container</a:t>
                </a:r>
                <a:endParaRPr sz="1800">
                  <a:solidFill>
                    <a:schemeClr val="lt2"/>
                  </a:solidFill>
                </a:endParaRPr>
              </a:p>
            </p:txBody>
          </p:sp>
          <p:sp>
            <p:nvSpPr>
              <p:cNvPr id="411" name="Google Shape;411;p38"/>
              <p:cNvSpPr/>
              <p:nvPr/>
            </p:nvSpPr>
            <p:spPr>
              <a:xfrm>
                <a:off x="6492050" y="5781950"/>
                <a:ext cx="2526900" cy="3401400"/>
              </a:xfrm>
              <a:prstGeom prst="rect">
                <a:avLst/>
              </a:prstGeom>
              <a:noFill/>
              <a:ln w="3810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38"/>
            <p:cNvGrpSpPr/>
            <p:nvPr/>
          </p:nvGrpSpPr>
          <p:grpSpPr>
            <a:xfrm>
              <a:off x="653625" y="5698500"/>
              <a:ext cx="3269400" cy="4937100"/>
              <a:chOff x="653625" y="5698500"/>
              <a:chExt cx="3269400" cy="4937100"/>
            </a:xfrm>
          </p:grpSpPr>
          <p:grpSp>
            <p:nvGrpSpPr>
              <p:cNvPr id="413" name="Google Shape;413;p38"/>
              <p:cNvGrpSpPr/>
              <p:nvPr/>
            </p:nvGrpSpPr>
            <p:grpSpPr>
              <a:xfrm>
                <a:off x="1050375" y="6041875"/>
                <a:ext cx="2146550" cy="884500"/>
                <a:chOff x="772875" y="2577775"/>
                <a:chExt cx="2146550" cy="884500"/>
              </a:xfrm>
            </p:grpSpPr>
            <p:pic>
              <p:nvPicPr>
                <p:cNvPr id="414" name="Google Shape;414;p38"/>
                <p:cNvPicPr preferRelativeResize="0"/>
                <p:nvPr/>
              </p:nvPicPr>
              <p:blipFill>
                <a:blip r:embed="rId8">
                  <a:alphaModFix/>
                </a:blip>
                <a:stretch>
                  <a:fillRect/>
                </a:stretch>
              </p:blipFill>
              <p:spPr>
                <a:xfrm>
                  <a:off x="772875" y="2577775"/>
                  <a:ext cx="884500" cy="884500"/>
                </a:xfrm>
                <a:prstGeom prst="rect">
                  <a:avLst/>
                </a:prstGeom>
                <a:noFill/>
                <a:ln>
                  <a:noFill/>
                </a:ln>
              </p:spPr>
            </p:pic>
            <p:sp>
              <p:nvSpPr>
                <p:cNvPr id="415" name="Google Shape;415;p38"/>
                <p:cNvSpPr/>
                <p:nvPr/>
              </p:nvSpPr>
              <p:spPr>
                <a:xfrm>
                  <a:off x="1675625" y="2792750"/>
                  <a:ext cx="1243800" cy="35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CI / CD</a:t>
                  </a:r>
                  <a:endParaRPr sz="1800">
                    <a:solidFill>
                      <a:schemeClr val="lt2"/>
                    </a:solidFill>
                  </a:endParaRPr>
                </a:p>
              </p:txBody>
            </p:sp>
          </p:grpSp>
          <p:grpSp>
            <p:nvGrpSpPr>
              <p:cNvPr id="416" name="Google Shape;416;p38"/>
              <p:cNvGrpSpPr/>
              <p:nvPr/>
            </p:nvGrpSpPr>
            <p:grpSpPr>
              <a:xfrm>
                <a:off x="745875" y="8730288"/>
                <a:ext cx="3060350" cy="1038400"/>
                <a:chOff x="441075" y="7130088"/>
                <a:chExt cx="3060350" cy="1038400"/>
              </a:xfrm>
            </p:grpSpPr>
            <p:pic>
              <p:nvPicPr>
                <p:cNvPr id="417" name="Google Shape;417;p38"/>
                <p:cNvPicPr preferRelativeResize="0"/>
                <p:nvPr/>
              </p:nvPicPr>
              <p:blipFill>
                <a:blip r:embed="rId9">
                  <a:alphaModFix/>
                </a:blip>
                <a:stretch>
                  <a:fillRect/>
                </a:stretch>
              </p:blipFill>
              <p:spPr>
                <a:xfrm>
                  <a:off x="754625" y="7130088"/>
                  <a:ext cx="921001" cy="921001"/>
                </a:xfrm>
                <a:prstGeom prst="rect">
                  <a:avLst/>
                </a:prstGeom>
                <a:noFill/>
                <a:ln>
                  <a:noFill/>
                </a:ln>
              </p:spPr>
            </p:pic>
            <p:sp>
              <p:nvSpPr>
                <p:cNvPr id="418" name="Google Shape;418;p38"/>
                <p:cNvSpPr/>
                <p:nvPr/>
              </p:nvSpPr>
              <p:spPr>
                <a:xfrm>
                  <a:off x="441075" y="7588288"/>
                  <a:ext cx="594900" cy="580200"/>
                </a:xfrm>
                <a:prstGeom prst="ellipse">
                  <a:avLst/>
                </a:prstGeom>
                <a:solidFill>
                  <a:srgbClr val="31374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9" name="Google Shape;419;p38"/>
                <p:cNvPicPr preferRelativeResize="0"/>
                <p:nvPr/>
              </p:nvPicPr>
              <p:blipFill>
                <a:blip r:embed="rId10">
                  <a:alphaModFix/>
                </a:blip>
                <a:stretch>
                  <a:fillRect/>
                </a:stretch>
              </p:blipFill>
              <p:spPr>
                <a:xfrm>
                  <a:off x="603772" y="7698713"/>
                  <a:ext cx="269501" cy="359350"/>
                </a:xfrm>
                <a:prstGeom prst="rect">
                  <a:avLst/>
                </a:prstGeom>
                <a:noFill/>
                <a:ln>
                  <a:noFill/>
                </a:ln>
              </p:spPr>
            </p:pic>
            <p:sp>
              <p:nvSpPr>
                <p:cNvPr id="420" name="Google Shape;420;p38"/>
                <p:cNvSpPr/>
                <p:nvPr/>
              </p:nvSpPr>
              <p:spPr>
                <a:xfrm>
                  <a:off x="1675625" y="7304638"/>
                  <a:ext cx="18258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Infrastructure as code</a:t>
                  </a:r>
                  <a:endParaRPr sz="1800">
                    <a:solidFill>
                      <a:schemeClr val="lt2"/>
                    </a:solidFill>
                  </a:endParaRPr>
                </a:p>
              </p:txBody>
            </p:sp>
          </p:grpSp>
          <p:grpSp>
            <p:nvGrpSpPr>
              <p:cNvPr id="421" name="Google Shape;421;p38"/>
              <p:cNvGrpSpPr/>
              <p:nvPr/>
            </p:nvGrpSpPr>
            <p:grpSpPr>
              <a:xfrm>
                <a:off x="733063" y="7309131"/>
                <a:ext cx="3085975" cy="1038400"/>
                <a:chOff x="415450" y="4600225"/>
                <a:chExt cx="3085975" cy="1038400"/>
              </a:xfrm>
            </p:grpSpPr>
            <p:pic>
              <p:nvPicPr>
                <p:cNvPr id="422" name="Google Shape;422;p38"/>
                <p:cNvPicPr preferRelativeResize="0"/>
                <p:nvPr/>
              </p:nvPicPr>
              <p:blipFill>
                <a:blip r:embed="rId9">
                  <a:alphaModFix/>
                </a:blip>
                <a:stretch>
                  <a:fillRect/>
                </a:stretch>
              </p:blipFill>
              <p:spPr>
                <a:xfrm>
                  <a:off x="729000" y="4600225"/>
                  <a:ext cx="921001" cy="921001"/>
                </a:xfrm>
                <a:prstGeom prst="rect">
                  <a:avLst/>
                </a:prstGeom>
                <a:noFill/>
                <a:ln>
                  <a:noFill/>
                </a:ln>
              </p:spPr>
            </p:pic>
            <p:grpSp>
              <p:nvGrpSpPr>
                <p:cNvPr id="423" name="Google Shape;423;p38"/>
                <p:cNvGrpSpPr/>
                <p:nvPr/>
              </p:nvGrpSpPr>
              <p:grpSpPr>
                <a:xfrm>
                  <a:off x="415450" y="5058425"/>
                  <a:ext cx="594900" cy="580200"/>
                  <a:chOff x="3028575" y="3463450"/>
                  <a:chExt cx="594900" cy="580200"/>
                </a:xfrm>
              </p:grpSpPr>
              <p:sp>
                <p:nvSpPr>
                  <p:cNvPr id="424" name="Google Shape;424;p38"/>
                  <p:cNvSpPr/>
                  <p:nvPr/>
                </p:nvSpPr>
                <p:spPr>
                  <a:xfrm>
                    <a:off x="3028575" y="3463450"/>
                    <a:ext cx="594900" cy="580200"/>
                  </a:xfrm>
                  <a:prstGeom prst="ellipse">
                    <a:avLst/>
                  </a:prstGeom>
                  <a:solidFill>
                    <a:srgbClr val="31374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25" name="Google Shape;425;p38"/>
                  <p:cNvPicPr preferRelativeResize="0"/>
                  <p:nvPr/>
                </p:nvPicPr>
                <p:blipFill>
                  <a:blip r:embed="rId11">
                    <a:alphaModFix/>
                  </a:blip>
                  <a:stretch>
                    <a:fillRect/>
                  </a:stretch>
                </p:blipFill>
                <p:spPr>
                  <a:xfrm>
                    <a:off x="3181500" y="3588375"/>
                    <a:ext cx="289057" cy="330351"/>
                  </a:xfrm>
                  <a:prstGeom prst="rect">
                    <a:avLst/>
                  </a:prstGeom>
                  <a:noFill/>
                  <a:ln>
                    <a:noFill/>
                  </a:ln>
                </p:spPr>
              </p:pic>
            </p:grpSp>
            <p:sp>
              <p:nvSpPr>
                <p:cNvPr id="426" name="Google Shape;426;p38"/>
                <p:cNvSpPr/>
                <p:nvPr/>
              </p:nvSpPr>
              <p:spPr>
                <a:xfrm>
                  <a:off x="1675625" y="4770613"/>
                  <a:ext cx="18258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Immutable infrastructure</a:t>
                  </a:r>
                  <a:endParaRPr sz="1800">
                    <a:solidFill>
                      <a:schemeClr val="lt2"/>
                    </a:solidFill>
                  </a:endParaRPr>
                </a:p>
              </p:txBody>
            </p:sp>
          </p:grpSp>
          <p:sp>
            <p:nvSpPr>
              <p:cNvPr id="427" name="Google Shape;427;p38"/>
              <p:cNvSpPr/>
              <p:nvPr/>
            </p:nvSpPr>
            <p:spPr>
              <a:xfrm>
                <a:off x="653625" y="5698500"/>
                <a:ext cx="3269400" cy="4333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8"/>
              <p:cNvSpPr/>
              <p:nvPr/>
            </p:nvSpPr>
            <p:spPr>
              <a:xfrm>
                <a:off x="653625" y="10055400"/>
                <a:ext cx="32694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Build / deployment</a:t>
                </a:r>
                <a:endParaRPr sz="1800">
                  <a:solidFill>
                    <a:schemeClr val="lt2"/>
                  </a:solidFill>
                </a:endParaRPr>
              </a:p>
            </p:txBody>
          </p:sp>
        </p:grpSp>
      </p:grpSp>
      <p:grpSp>
        <p:nvGrpSpPr>
          <p:cNvPr id="429" name="Google Shape;429;p38"/>
          <p:cNvGrpSpPr/>
          <p:nvPr/>
        </p:nvGrpSpPr>
        <p:grpSpPr>
          <a:xfrm>
            <a:off x="21078188" y="1277750"/>
            <a:ext cx="2751500" cy="4273425"/>
            <a:chOff x="21078188" y="1277750"/>
            <a:chExt cx="2751500" cy="4273425"/>
          </a:xfrm>
        </p:grpSpPr>
        <p:grpSp>
          <p:nvGrpSpPr>
            <p:cNvPr id="430" name="Google Shape;430;p38"/>
            <p:cNvGrpSpPr/>
            <p:nvPr/>
          </p:nvGrpSpPr>
          <p:grpSpPr>
            <a:xfrm>
              <a:off x="21355132" y="1476603"/>
              <a:ext cx="2164193" cy="779037"/>
              <a:chOff x="14895857" y="3884791"/>
              <a:chExt cx="2164193" cy="779037"/>
            </a:xfrm>
          </p:grpSpPr>
          <p:grpSp>
            <p:nvGrpSpPr>
              <p:cNvPr id="431" name="Google Shape;431;p38"/>
              <p:cNvGrpSpPr/>
              <p:nvPr/>
            </p:nvGrpSpPr>
            <p:grpSpPr>
              <a:xfrm>
                <a:off x="14895857" y="3884791"/>
                <a:ext cx="668688" cy="779037"/>
                <a:chOff x="17239200" y="7396350"/>
                <a:chExt cx="578700" cy="593100"/>
              </a:xfrm>
            </p:grpSpPr>
            <p:sp>
              <p:nvSpPr>
                <p:cNvPr id="432" name="Google Shape;432;p38"/>
                <p:cNvSpPr/>
                <p:nvPr/>
              </p:nvSpPr>
              <p:spPr>
                <a:xfrm>
                  <a:off x="17239200" y="7594050"/>
                  <a:ext cx="197700" cy="197700"/>
                </a:xfrm>
                <a:prstGeom prst="ellipse">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p:cNvSpPr/>
                <p:nvPr/>
              </p:nvSpPr>
              <p:spPr>
                <a:xfrm>
                  <a:off x="17620200" y="7396350"/>
                  <a:ext cx="197700" cy="197700"/>
                </a:xfrm>
                <a:prstGeom prst="ellipse">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17620200" y="7791750"/>
                  <a:ext cx="197700" cy="197700"/>
                </a:xfrm>
                <a:prstGeom prst="ellipse">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5" name="Google Shape;435;p38"/>
                <p:cNvCxnSpPr>
                  <a:stCxn id="432" idx="7"/>
                  <a:endCxn id="433" idx="2"/>
                </p:cNvCxnSpPr>
                <p:nvPr/>
              </p:nvCxnSpPr>
              <p:spPr>
                <a:xfrm rot="10800000" flipH="1">
                  <a:off x="17407948" y="7495202"/>
                  <a:ext cx="212400" cy="127800"/>
                </a:xfrm>
                <a:prstGeom prst="straightConnector1">
                  <a:avLst/>
                </a:prstGeom>
                <a:noFill/>
                <a:ln w="28575" cap="flat" cmpd="sng">
                  <a:solidFill>
                    <a:schemeClr val="lt1"/>
                  </a:solidFill>
                  <a:prstDash val="solid"/>
                  <a:round/>
                  <a:headEnd type="none" w="med" len="med"/>
                  <a:tailEnd type="none" w="med" len="med"/>
                </a:ln>
              </p:spPr>
            </p:cxnSp>
            <p:cxnSp>
              <p:nvCxnSpPr>
                <p:cNvPr id="436" name="Google Shape;436;p38"/>
                <p:cNvCxnSpPr>
                  <a:stCxn id="432" idx="5"/>
                  <a:endCxn id="434" idx="2"/>
                </p:cNvCxnSpPr>
                <p:nvPr/>
              </p:nvCxnSpPr>
              <p:spPr>
                <a:xfrm>
                  <a:off x="17407948" y="7762798"/>
                  <a:ext cx="212400" cy="127800"/>
                </a:xfrm>
                <a:prstGeom prst="straightConnector1">
                  <a:avLst/>
                </a:prstGeom>
                <a:noFill/>
                <a:ln w="28575" cap="flat" cmpd="sng">
                  <a:solidFill>
                    <a:schemeClr val="lt1"/>
                  </a:solidFill>
                  <a:prstDash val="solid"/>
                  <a:round/>
                  <a:headEnd type="none" w="med" len="med"/>
                  <a:tailEnd type="none" w="med" len="med"/>
                </a:ln>
              </p:spPr>
            </p:cxnSp>
          </p:grpSp>
          <p:sp>
            <p:nvSpPr>
              <p:cNvPr id="437" name="Google Shape;437;p38"/>
              <p:cNvSpPr/>
              <p:nvPr/>
            </p:nvSpPr>
            <p:spPr>
              <a:xfrm>
                <a:off x="15564550" y="3984213"/>
                <a:ext cx="14955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Log correlation</a:t>
                </a:r>
                <a:endParaRPr sz="1800">
                  <a:solidFill>
                    <a:schemeClr val="lt2"/>
                  </a:solidFill>
                </a:endParaRPr>
              </a:p>
            </p:txBody>
          </p:sp>
        </p:grpSp>
        <p:grpSp>
          <p:nvGrpSpPr>
            <p:cNvPr id="438" name="Google Shape;438;p38"/>
            <p:cNvGrpSpPr/>
            <p:nvPr/>
          </p:nvGrpSpPr>
          <p:grpSpPr>
            <a:xfrm>
              <a:off x="21432633" y="2577775"/>
              <a:ext cx="2156692" cy="789344"/>
              <a:chOff x="17208333" y="3922625"/>
              <a:chExt cx="2156692" cy="789344"/>
            </a:xfrm>
          </p:grpSpPr>
          <p:sp>
            <p:nvSpPr>
              <p:cNvPr id="439" name="Google Shape;439;p38"/>
              <p:cNvSpPr/>
              <p:nvPr/>
            </p:nvSpPr>
            <p:spPr>
              <a:xfrm>
                <a:off x="17869525" y="4027188"/>
                <a:ext cx="14955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Log aggregation</a:t>
                </a:r>
                <a:endParaRPr sz="1800">
                  <a:solidFill>
                    <a:schemeClr val="lt2"/>
                  </a:solidFill>
                </a:endParaRPr>
              </a:p>
            </p:txBody>
          </p:sp>
          <p:grpSp>
            <p:nvGrpSpPr>
              <p:cNvPr id="440" name="Google Shape;440;p38"/>
              <p:cNvGrpSpPr/>
              <p:nvPr/>
            </p:nvGrpSpPr>
            <p:grpSpPr>
              <a:xfrm>
                <a:off x="17208333" y="3922625"/>
                <a:ext cx="661182" cy="789344"/>
                <a:chOff x="21277871" y="7950167"/>
                <a:chExt cx="776400" cy="937909"/>
              </a:xfrm>
            </p:grpSpPr>
            <p:pic>
              <p:nvPicPr>
                <p:cNvPr id="441" name="Google Shape;441;p38"/>
                <p:cNvPicPr preferRelativeResize="0"/>
                <p:nvPr/>
              </p:nvPicPr>
              <p:blipFill>
                <a:blip r:embed="rId12">
                  <a:alphaModFix/>
                </a:blip>
                <a:stretch>
                  <a:fillRect/>
                </a:stretch>
              </p:blipFill>
              <p:spPr>
                <a:xfrm>
                  <a:off x="21545052" y="8528567"/>
                  <a:ext cx="269638" cy="359509"/>
                </a:xfrm>
                <a:prstGeom prst="rect">
                  <a:avLst/>
                </a:prstGeom>
                <a:noFill/>
                <a:ln>
                  <a:noFill/>
                </a:ln>
              </p:spPr>
            </p:pic>
            <p:cxnSp>
              <p:nvCxnSpPr>
                <p:cNvPr id="442" name="Google Shape;442;p38"/>
                <p:cNvCxnSpPr>
                  <a:endCxn id="441" idx="0"/>
                </p:cNvCxnSpPr>
                <p:nvPr/>
              </p:nvCxnSpPr>
              <p:spPr>
                <a:xfrm rot="-5400000" flipH="1">
                  <a:off x="21189671" y="8038367"/>
                  <a:ext cx="578400" cy="402000"/>
                </a:xfrm>
                <a:prstGeom prst="bentConnector3">
                  <a:avLst>
                    <a:gd name="adj1" fmla="val 50000"/>
                  </a:avLst>
                </a:prstGeom>
                <a:noFill/>
                <a:ln w="28575" cap="flat" cmpd="sng">
                  <a:solidFill>
                    <a:schemeClr val="lt1"/>
                  </a:solidFill>
                  <a:prstDash val="solid"/>
                  <a:round/>
                  <a:headEnd type="none" w="med" len="med"/>
                  <a:tailEnd type="none" w="med" len="med"/>
                </a:ln>
              </p:spPr>
            </p:cxnSp>
            <p:cxnSp>
              <p:nvCxnSpPr>
                <p:cNvPr id="443" name="Google Shape;443;p38"/>
                <p:cNvCxnSpPr>
                  <a:endCxn id="441" idx="0"/>
                </p:cNvCxnSpPr>
                <p:nvPr/>
              </p:nvCxnSpPr>
              <p:spPr>
                <a:xfrm rot="5400000">
                  <a:off x="21577871" y="8052167"/>
                  <a:ext cx="578400" cy="374400"/>
                </a:xfrm>
                <a:prstGeom prst="bentConnector3">
                  <a:avLst>
                    <a:gd name="adj1" fmla="val 50000"/>
                  </a:avLst>
                </a:prstGeom>
                <a:noFill/>
                <a:ln w="28575" cap="flat" cmpd="sng">
                  <a:solidFill>
                    <a:schemeClr val="lt1"/>
                  </a:solidFill>
                  <a:prstDash val="solid"/>
                  <a:round/>
                  <a:headEnd type="none" w="med" len="med"/>
                  <a:tailEnd type="none" w="med" len="med"/>
                </a:ln>
              </p:spPr>
            </p:cxnSp>
            <p:cxnSp>
              <p:nvCxnSpPr>
                <p:cNvPr id="444" name="Google Shape;444;p38"/>
                <p:cNvCxnSpPr>
                  <a:endCxn id="441" idx="0"/>
                </p:cNvCxnSpPr>
                <p:nvPr/>
              </p:nvCxnSpPr>
              <p:spPr>
                <a:xfrm>
                  <a:off x="21679871" y="7959167"/>
                  <a:ext cx="0" cy="569400"/>
                </a:xfrm>
                <a:prstGeom prst="straightConnector1">
                  <a:avLst/>
                </a:prstGeom>
                <a:noFill/>
                <a:ln w="28575" cap="flat" cmpd="sng">
                  <a:solidFill>
                    <a:schemeClr val="lt1"/>
                  </a:solidFill>
                  <a:prstDash val="solid"/>
                  <a:round/>
                  <a:headEnd type="none" w="med" len="med"/>
                  <a:tailEnd type="triangle" w="med" len="med"/>
                </a:ln>
              </p:spPr>
            </p:cxnSp>
          </p:grpSp>
        </p:grpSp>
        <p:grpSp>
          <p:nvGrpSpPr>
            <p:cNvPr id="445" name="Google Shape;445;p38"/>
            <p:cNvGrpSpPr/>
            <p:nvPr/>
          </p:nvGrpSpPr>
          <p:grpSpPr>
            <a:xfrm>
              <a:off x="21449657" y="3879664"/>
              <a:ext cx="2380030" cy="789311"/>
              <a:chOff x="19702670" y="3922652"/>
              <a:chExt cx="2380030" cy="789311"/>
            </a:xfrm>
          </p:grpSpPr>
          <p:grpSp>
            <p:nvGrpSpPr>
              <p:cNvPr id="446" name="Google Shape;446;p38"/>
              <p:cNvGrpSpPr/>
              <p:nvPr/>
            </p:nvGrpSpPr>
            <p:grpSpPr>
              <a:xfrm>
                <a:off x="19702670" y="3922652"/>
                <a:ext cx="884528" cy="789311"/>
                <a:chOff x="20072719" y="4310200"/>
                <a:chExt cx="921000" cy="891675"/>
              </a:xfrm>
            </p:grpSpPr>
            <p:sp>
              <p:nvSpPr>
                <p:cNvPr id="447" name="Google Shape;447;p38"/>
                <p:cNvSpPr/>
                <p:nvPr/>
              </p:nvSpPr>
              <p:spPr>
                <a:xfrm>
                  <a:off x="20072719" y="4310200"/>
                  <a:ext cx="692400" cy="178200"/>
                </a:xfrm>
                <a:prstGeom prst="rect">
                  <a:avLst/>
                </a:prstGeom>
                <a:solidFill>
                  <a:srgbClr val="F3F3F3"/>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endParaRPr>
                </a:p>
              </p:txBody>
            </p:sp>
            <p:sp>
              <p:nvSpPr>
                <p:cNvPr id="448" name="Google Shape;448;p38"/>
                <p:cNvSpPr/>
                <p:nvPr/>
              </p:nvSpPr>
              <p:spPr>
                <a:xfrm>
                  <a:off x="20148919" y="4548025"/>
                  <a:ext cx="692400" cy="178200"/>
                </a:xfrm>
                <a:prstGeom prst="rect">
                  <a:avLst/>
                </a:prstGeom>
                <a:solidFill>
                  <a:srgbClr val="F3F3F3"/>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endParaRPr>
                </a:p>
              </p:txBody>
            </p:sp>
            <p:sp>
              <p:nvSpPr>
                <p:cNvPr id="449" name="Google Shape;449;p38"/>
                <p:cNvSpPr/>
                <p:nvPr/>
              </p:nvSpPr>
              <p:spPr>
                <a:xfrm>
                  <a:off x="20225119" y="4785850"/>
                  <a:ext cx="692400" cy="178200"/>
                </a:xfrm>
                <a:prstGeom prst="rect">
                  <a:avLst/>
                </a:prstGeom>
                <a:solidFill>
                  <a:srgbClr val="F3F3F3"/>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endParaRPr>
                </a:p>
              </p:txBody>
            </p:sp>
            <p:sp>
              <p:nvSpPr>
                <p:cNvPr id="450" name="Google Shape;450;p38"/>
                <p:cNvSpPr/>
                <p:nvPr/>
              </p:nvSpPr>
              <p:spPr>
                <a:xfrm>
                  <a:off x="20301319" y="5023675"/>
                  <a:ext cx="692400" cy="178200"/>
                </a:xfrm>
                <a:prstGeom prst="rect">
                  <a:avLst/>
                </a:prstGeom>
                <a:solidFill>
                  <a:srgbClr val="F3F3F3"/>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endParaRPr>
                </a:p>
              </p:txBody>
            </p:sp>
          </p:grpSp>
          <p:sp>
            <p:nvSpPr>
              <p:cNvPr id="451" name="Google Shape;451;p38"/>
              <p:cNvSpPr/>
              <p:nvPr/>
            </p:nvSpPr>
            <p:spPr>
              <a:xfrm>
                <a:off x="20587200" y="3984213"/>
                <a:ext cx="14955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Distributed tracing</a:t>
                </a:r>
                <a:endParaRPr sz="1800">
                  <a:solidFill>
                    <a:schemeClr val="lt2"/>
                  </a:solidFill>
                </a:endParaRPr>
              </a:p>
            </p:txBody>
          </p:sp>
        </p:grpSp>
        <p:sp>
          <p:nvSpPr>
            <p:cNvPr id="452" name="Google Shape;452;p38"/>
            <p:cNvSpPr/>
            <p:nvPr/>
          </p:nvSpPr>
          <p:spPr>
            <a:xfrm>
              <a:off x="21078263" y="1277750"/>
              <a:ext cx="2718000" cy="3711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8"/>
            <p:cNvSpPr/>
            <p:nvPr/>
          </p:nvSpPr>
          <p:spPr>
            <a:xfrm>
              <a:off x="21078188" y="4970975"/>
              <a:ext cx="27180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Logging / tracing</a:t>
              </a:r>
              <a:endParaRPr sz="1800">
                <a:solidFill>
                  <a:schemeClr val="lt2"/>
                </a:solidFill>
              </a:endParaRPr>
            </a:p>
          </p:txBody>
        </p:sp>
      </p:grpSp>
      <p:grpSp>
        <p:nvGrpSpPr>
          <p:cNvPr id="454" name="Google Shape;454;p38"/>
          <p:cNvGrpSpPr/>
          <p:nvPr/>
        </p:nvGrpSpPr>
        <p:grpSpPr>
          <a:xfrm>
            <a:off x="8008150" y="7068025"/>
            <a:ext cx="693900" cy="702000"/>
            <a:chOff x="18745025" y="1461100"/>
            <a:chExt cx="693900" cy="702000"/>
          </a:xfrm>
        </p:grpSpPr>
        <p:sp>
          <p:nvSpPr>
            <p:cNvPr id="455" name="Google Shape;455;p38"/>
            <p:cNvSpPr/>
            <p:nvPr/>
          </p:nvSpPr>
          <p:spPr>
            <a:xfrm>
              <a:off x="18745025" y="1461100"/>
              <a:ext cx="693900" cy="702000"/>
            </a:xfrm>
            <a:prstGeom prst="rect">
              <a:avLst/>
            </a:prstGeom>
            <a:solidFill>
              <a:srgbClr val="3137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56" name="Google Shape;456;p38"/>
            <p:cNvPicPr preferRelativeResize="0"/>
            <p:nvPr/>
          </p:nvPicPr>
          <p:blipFill>
            <a:blip r:embed="rId13">
              <a:alphaModFix/>
            </a:blip>
            <a:stretch>
              <a:fillRect/>
            </a:stretch>
          </p:blipFill>
          <p:spPr>
            <a:xfrm>
              <a:off x="18759025" y="1486375"/>
              <a:ext cx="641500" cy="640786"/>
            </a:xfrm>
            <a:prstGeom prst="rect">
              <a:avLst/>
            </a:prstGeom>
            <a:noFill/>
            <a:ln>
              <a:noFill/>
            </a:ln>
          </p:spPr>
        </p:pic>
      </p:grpSp>
      <p:grpSp>
        <p:nvGrpSpPr>
          <p:cNvPr id="457" name="Google Shape;457;p38"/>
          <p:cNvGrpSpPr/>
          <p:nvPr/>
        </p:nvGrpSpPr>
        <p:grpSpPr>
          <a:xfrm>
            <a:off x="7613252" y="3945899"/>
            <a:ext cx="10066524" cy="2520587"/>
            <a:chOff x="7613252" y="3945899"/>
            <a:chExt cx="10066524" cy="2520587"/>
          </a:xfrm>
        </p:grpSpPr>
        <p:grpSp>
          <p:nvGrpSpPr>
            <p:cNvPr id="458" name="Google Shape;458;p38"/>
            <p:cNvGrpSpPr/>
            <p:nvPr/>
          </p:nvGrpSpPr>
          <p:grpSpPr>
            <a:xfrm>
              <a:off x="11588988" y="3945899"/>
              <a:ext cx="2296825" cy="728358"/>
              <a:chOff x="11533238" y="5544687"/>
              <a:chExt cx="2296825" cy="728358"/>
            </a:xfrm>
          </p:grpSpPr>
          <p:sp>
            <p:nvSpPr>
              <p:cNvPr id="459" name="Google Shape;459;p38"/>
              <p:cNvSpPr/>
              <p:nvPr/>
            </p:nvSpPr>
            <p:spPr>
              <a:xfrm>
                <a:off x="12453363" y="5571000"/>
                <a:ext cx="1376700" cy="70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Load Balancer</a:t>
                </a:r>
                <a:endParaRPr sz="1800">
                  <a:solidFill>
                    <a:schemeClr val="lt2"/>
                  </a:solidFill>
                </a:endParaRPr>
              </a:p>
            </p:txBody>
          </p:sp>
          <p:pic>
            <p:nvPicPr>
              <p:cNvPr id="460" name="Google Shape;460;p38"/>
              <p:cNvPicPr preferRelativeResize="0"/>
              <p:nvPr/>
            </p:nvPicPr>
            <p:blipFill>
              <a:blip r:embed="rId14">
                <a:alphaModFix/>
              </a:blip>
              <a:stretch>
                <a:fillRect/>
              </a:stretch>
            </p:blipFill>
            <p:spPr>
              <a:xfrm>
                <a:off x="11533238" y="5544687"/>
                <a:ext cx="1001098" cy="728358"/>
              </a:xfrm>
              <a:prstGeom prst="rect">
                <a:avLst/>
              </a:prstGeom>
              <a:noFill/>
              <a:ln>
                <a:noFill/>
              </a:ln>
            </p:spPr>
          </p:pic>
        </p:grpSp>
        <p:cxnSp>
          <p:nvCxnSpPr>
            <p:cNvPr id="461" name="Google Shape;461;p38"/>
            <p:cNvCxnSpPr/>
            <p:nvPr/>
          </p:nvCxnSpPr>
          <p:spPr>
            <a:xfrm rot="10800000" flipH="1">
              <a:off x="7613252" y="4469386"/>
              <a:ext cx="3750300" cy="1997100"/>
            </a:xfrm>
            <a:prstGeom prst="bentConnector3">
              <a:avLst>
                <a:gd name="adj1" fmla="val 96"/>
              </a:avLst>
            </a:prstGeom>
            <a:noFill/>
            <a:ln w="38100" cap="flat" cmpd="sng">
              <a:solidFill>
                <a:schemeClr val="lt1"/>
              </a:solidFill>
              <a:prstDash val="solid"/>
              <a:round/>
              <a:headEnd type="triangle" w="med" len="med"/>
              <a:tailEnd type="none" w="med" len="med"/>
            </a:ln>
          </p:spPr>
        </p:cxnSp>
        <p:cxnSp>
          <p:nvCxnSpPr>
            <p:cNvPr id="462" name="Google Shape;462;p38"/>
            <p:cNvCxnSpPr/>
            <p:nvPr/>
          </p:nvCxnSpPr>
          <p:spPr>
            <a:xfrm rot="10800000">
              <a:off x="13929476" y="4469386"/>
              <a:ext cx="3750300" cy="1997100"/>
            </a:xfrm>
            <a:prstGeom prst="bentConnector3">
              <a:avLst>
                <a:gd name="adj1" fmla="val 341"/>
              </a:avLst>
            </a:prstGeom>
            <a:noFill/>
            <a:ln w="38100" cap="flat" cmpd="sng">
              <a:solidFill>
                <a:schemeClr val="lt1"/>
              </a:solidFill>
              <a:prstDash val="solid"/>
              <a:round/>
              <a:headEnd type="triangle" w="med" len="med"/>
              <a:tailEnd type="none" w="med" len="med"/>
            </a:ln>
          </p:spPr>
        </p:cxnSp>
        <p:cxnSp>
          <p:nvCxnSpPr>
            <p:cNvPr id="463" name="Google Shape;463;p38"/>
            <p:cNvCxnSpPr/>
            <p:nvPr/>
          </p:nvCxnSpPr>
          <p:spPr>
            <a:xfrm rot="10800000">
              <a:off x="12111425" y="4813725"/>
              <a:ext cx="0" cy="637500"/>
            </a:xfrm>
            <a:prstGeom prst="straightConnector1">
              <a:avLst/>
            </a:prstGeom>
            <a:noFill/>
            <a:ln w="38100" cap="flat" cmpd="sng">
              <a:solidFill>
                <a:schemeClr val="lt1"/>
              </a:solidFill>
              <a:prstDash val="solid"/>
              <a:round/>
              <a:headEnd type="none" w="med" len="med"/>
              <a:tailEnd type="triangle" w="med" len="med"/>
            </a:ln>
          </p:spPr>
        </p:cxnSp>
      </p:grpSp>
      <p:grpSp>
        <p:nvGrpSpPr>
          <p:cNvPr id="464" name="Google Shape;464;p38"/>
          <p:cNvGrpSpPr/>
          <p:nvPr/>
        </p:nvGrpSpPr>
        <p:grpSpPr>
          <a:xfrm>
            <a:off x="8805412" y="5662888"/>
            <a:ext cx="9644709" cy="3775883"/>
            <a:chOff x="8805412" y="5662888"/>
            <a:chExt cx="9644709" cy="3775883"/>
          </a:xfrm>
        </p:grpSpPr>
        <p:grpSp>
          <p:nvGrpSpPr>
            <p:cNvPr id="465" name="Google Shape;465;p38"/>
            <p:cNvGrpSpPr/>
            <p:nvPr/>
          </p:nvGrpSpPr>
          <p:grpSpPr>
            <a:xfrm>
              <a:off x="8805412" y="5662888"/>
              <a:ext cx="7497835" cy="1216277"/>
              <a:chOff x="8805412" y="5662888"/>
              <a:chExt cx="7497835" cy="1216277"/>
            </a:xfrm>
          </p:grpSpPr>
          <p:cxnSp>
            <p:nvCxnSpPr>
              <p:cNvPr id="466" name="Google Shape;466;p38"/>
              <p:cNvCxnSpPr/>
              <p:nvPr/>
            </p:nvCxnSpPr>
            <p:spPr>
              <a:xfrm flipH="1">
                <a:off x="8805412" y="6020865"/>
                <a:ext cx="2459100" cy="858300"/>
              </a:xfrm>
              <a:prstGeom prst="straightConnector1">
                <a:avLst/>
              </a:prstGeom>
              <a:noFill/>
              <a:ln w="38100" cap="flat" cmpd="sng">
                <a:solidFill>
                  <a:schemeClr val="lt1"/>
                </a:solidFill>
                <a:prstDash val="solid"/>
                <a:round/>
                <a:headEnd type="triangle" w="med" len="med"/>
                <a:tailEnd type="none" w="med" len="med"/>
              </a:ln>
            </p:spPr>
          </p:cxnSp>
          <p:cxnSp>
            <p:nvCxnSpPr>
              <p:cNvPr id="467" name="Google Shape;467;p38"/>
              <p:cNvCxnSpPr/>
              <p:nvPr/>
            </p:nvCxnSpPr>
            <p:spPr>
              <a:xfrm>
                <a:off x="13905347" y="6004340"/>
                <a:ext cx="2397900" cy="874800"/>
              </a:xfrm>
              <a:prstGeom prst="straightConnector1">
                <a:avLst/>
              </a:prstGeom>
              <a:noFill/>
              <a:ln w="38100" cap="flat" cmpd="sng">
                <a:solidFill>
                  <a:schemeClr val="lt1"/>
                </a:solidFill>
                <a:prstDash val="solid"/>
                <a:round/>
                <a:headEnd type="triangle" w="med" len="med"/>
                <a:tailEnd type="none" w="med" len="med"/>
              </a:ln>
            </p:spPr>
          </p:cxnSp>
          <p:grpSp>
            <p:nvGrpSpPr>
              <p:cNvPr id="468" name="Google Shape;468;p38"/>
              <p:cNvGrpSpPr/>
              <p:nvPr/>
            </p:nvGrpSpPr>
            <p:grpSpPr>
              <a:xfrm>
                <a:off x="11615590" y="5662888"/>
                <a:ext cx="2091084" cy="702058"/>
                <a:chOff x="6761368" y="2076377"/>
                <a:chExt cx="1967708" cy="660636"/>
              </a:xfrm>
            </p:grpSpPr>
            <p:pic>
              <p:nvPicPr>
                <p:cNvPr id="469" name="Google Shape;469;p38"/>
                <p:cNvPicPr preferRelativeResize="0"/>
                <p:nvPr/>
              </p:nvPicPr>
              <p:blipFill>
                <a:blip r:embed="rId15">
                  <a:alphaModFix/>
                </a:blip>
                <a:stretch>
                  <a:fillRect/>
                </a:stretch>
              </p:blipFill>
              <p:spPr>
                <a:xfrm>
                  <a:off x="6761368" y="2076377"/>
                  <a:ext cx="660636" cy="660636"/>
                </a:xfrm>
                <a:prstGeom prst="rect">
                  <a:avLst/>
                </a:prstGeom>
                <a:noFill/>
                <a:ln>
                  <a:noFill/>
                </a:ln>
              </p:spPr>
            </p:pic>
            <p:sp>
              <p:nvSpPr>
                <p:cNvPr id="470" name="Google Shape;470;p38"/>
                <p:cNvSpPr/>
                <p:nvPr/>
              </p:nvSpPr>
              <p:spPr>
                <a:xfrm>
                  <a:off x="7275577" y="2076388"/>
                  <a:ext cx="1453500" cy="66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Service Discovery</a:t>
                  </a:r>
                  <a:endParaRPr sz="1800">
                    <a:solidFill>
                      <a:schemeClr val="lt2"/>
                    </a:solidFill>
                  </a:endParaRPr>
                </a:p>
              </p:txBody>
            </p:sp>
          </p:grpSp>
        </p:grpSp>
        <p:grpSp>
          <p:nvGrpSpPr>
            <p:cNvPr id="471" name="Google Shape;471;p38"/>
            <p:cNvGrpSpPr/>
            <p:nvPr/>
          </p:nvGrpSpPr>
          <p:grpSpPr>
            <a:xfrm>
              <a:off x="16434000" y="6721417"/>
              <a:ext cx="2016122" cy="2717354"/>
              <a:chOff x="16434000" y="6721417"/>
              <a:chExt cx="2016122" cy="2717354"/>
            </a:xfrm>
          </p:grpSpPr>
          <p:sp>
            <p:nvSpPr>
              <p:cNvPr id="472" name="Google Shape;472;p38"/>
              <p:cNvSpPr/>
              <p:nvPr/>
            </p:nvSpPr>
            <p:spPr>
              <a:xfrm>
                <a:off x="16860705" y="6721417"/>
                <a:ext cx="1589416" cy="1395153"/>
              </a:xfrm>
              <a:prstGeom prst="flowChartPreparation">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3" name="Google Shape;473;p38"/>
              <p:cNvPicPr preferRelativeResize="0"/>
              <p:nvPr/>
            </p:nvPicPr>
            <p:blipFill>
              <a:blip r:embed="rId3">
                <a:alphaModFix/>
              </a:blip>
              <a:stretch>
                <a:fillRect/>
              </a:stretch>
            </p:blipFill>
            <p:spPr>
              <a:xfrm>
                <a:off x="17178930" y="6942503"/>
                <a:ext cx="952979" cy="952979"/>
              </a:xfrm>
              <a:prstGeom prst="rect">
                <a:avLst/>
              </a:prstGeom>
              <a:noFill/>
              <a:ln>
                <a:noFill/>
              </a:ln>
            </p:spPr>
          </p:pic>
          <p:pic>
            <p:nvPicPr>
              <p:cNvPr id="474" name="Google Shape;474;p38"/>
              <p:cNvPicPr preferRelativeResize="0"/>
              <p:nvPr/>
            </p:nvPicPr>
            <p:blipFill>
              <a:blip r:embed="rId4">
                <a:alphaModFix/>
              </a:blip>
              <a:stretch>
                <a:fillRect/>
              </a:stretch>
            </p:blipFill>
            <p:spPr>
              <a:xfrm>
                <a:off x="17185443" y="8733048"/>
                <a:ext cx="939945" cy="705723"/>
              </a:xfrm>
              <a:prstGeom prst="rect">
                <a:avLst/>
              </a:prstGeom>
              <a:noFill/>
              <a:ln>
                <a:noFill/>
              </a:ln>
            </p:spPr>
          </p:pic>
          <p:cxnSp>
            <p:nvCxnSpPr>
              <p:cNvPr id="475" name="Google Shape;475;p38"/>
              <p:cNvCxnSpPr>
                <a:stCxn id="474" idx="0"/>
                <a:endCxn id="472" idx="2"/>
              </p:cNvCxnSpPr>
              <p:nvPr/>
            </p:nvCxnSpPr>
            <p:spPr>
              <a:xfrm rot="10800000">
                <a:off x="17655415" y="8116548"/>
                <a:ext cx="0" cy="616500"/>
              </a:xfrm>
              <a:prstGeom prst="straightConnector1">
                <a:avLst/>
              </a:prstGeom>
              <a:noFill/>
              <a:ln w="28575" cap="flat" cmpd="sng">
                <a:solidFill>
                  <a:schemeClr val="lt1"/>
                </a:solidFill>
                <a:prstDash val="solid"/>
                <a:round/>
                <a:headEnd type="triangle" w="med" len="med"/>
                <a:tailEnd type="triangle" w="med" len="med"/>
              </a:ln>
            </p:spPr>
          </p:cxnSp>
          <p:grpSp>
            <p:nvGrpSpPr>
              <p:cNvPr id="476" name="Google Shape;476;p38"/>
              <p:cNvGrpSpPr/>
              <p:nvPr/>
            </p:nvGrpSpPr>
            <p:grpSpPr>
              <a:xfrm>
                <a:off x="16434000" y="7068025"/>
                <a:ext cx="693900" cy="702000"/>
                <a:chOff x="18745025" y="1461100"/>
                <a:chExt cx="693900" cy="702000"/>
              </a:xfrm>
            </p:grpSpPr>
            <p:sp>
              <p:nvSpPr>
                <p:cNvPr id="477" name="Google Shape;477;p38"/>
                <p:cNvSpPr/>
                <p:nvPr/>
              </p:nvSpPr>
              <p:spPr>
                <a:xfrm>
                  <a:off x="18745025" y="1461100"/>
                  <a:ext cx="693900" cy="702000"/>
                </a:xfrm>
                <a:prstGeom prst="rect">
                  <a:avLst/>
                </a:prstGeom>
                <a:solidFill>
                  <a:srgbClr val="3137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8" name="Google Shape;478;p38"/>
                <p:cNvPicPr preferRelativeResize="0"/>
                <p:nvPr/>
              </p:nvPicPr>
              <p:blipFill>
                <a:blip r:embed="rId13">
                  <a:alphaModFix/>
                </a:blip>
                <a:stretch>
                  <a:fillRect/>
                </a:stretch>
              </p:blipFill>
              <p:spPr>
                <a:xfrm>
                  <a:off x="18759025" y="1486375"/>
                  <a:ext cx="641500" cy="640786"/>
                </a:xfrm>
                <a:prstGeom prst="rect">
                  <a:avLst/>
                </a:prstGeom>
                <a:noFill/>
                <a:ln>
                  <a:noFill/>
                </a:ln>
              </p:spPr>
            </p:pic>
          </p:grpSp>
        </p:grpSp>
      </p:grpSp>
      <p:grpSp>
        <p:nvGrpSpPr>
          <p:cNvPr id="479" name="Google Shape;479;p38"/>
          <p:cNvGrpSpPr/>
          <p:nvPr/>
        </p:nvGrpSpPr>
        <p:grpSpPr>
          <a:xfrm>
            <a:off x="11561744" y="457200"/>
            <a:ext cx="2227348" cy="3344596"/>
            <a:chOff x="11561744" y="457200"/>
            <a:chExt cx="2227348" cy="3344596"/>
          </a:xfrm>
        </p:grpSpPr>
        <p:grpSp>
          <p:nvGrpSpPr>
            <p:cNvPr id="480" name="Google Shape;480;p38"/>
            <p:cNvGrpSpPr/>
            <p:nvPr/>
          </p:nvGrpSpPr>
          <p:grpSpPr>
            <a:xfrm>
              <a:off x="11587775" y="2287424"/>
              <a:ext cx="2201317" cy="728350"/>
              <a:chOff x="11933999" y="2346746"/>
              <a:chExt cx="2071438" cy="685377"/>
            </a:xfrm>
          </p:grpSpPr>
          <p:sp>
            <p:nvSpPr>
              <p:cNvPr id="481" name="Google Shape;481;p38"/>
              <p:cNvSpPr/>
              <p:nvPr/>
            </p:nvSpPr>
            <p:spPr>
              <a:xfrm>
                <a:off x="12884638" y="2395438"/>
                <a:ext cx="1120800" cy="58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API </a:t>
                </a:r>
                <a:endParaRPr sz="1800">
                  <a:solidFill>
                    <a:schemeClr val="lt2"/>
                  </a:solidFill>
                </a:endParaRPr>
              </a:p>
              <a:p>
                <a:pPr marL="0" lvl="0" indent="0" algn="ctr" rtl="0">
                  <a:spcBef>
                    <a:spcPts val="0"/>
                  </a:spcBef>
                  <a:spcAft>
                    <a:spcPts val="0"/>
                  </a:spcAft>
                  <a:buNone/>
                </a:pPr>
                <a:r>
                  <a:rPr lang="en-US" sz="1800">
                    <a:solidFill>
                      <a:schemeClr val="lt2"/>
                    </a:solidFill>
                  </a:rPr>
                  <a:t>gateway</a:t>
                </a:r>
                <a:endParaRPr sz="1800">
                  <a:solidFill>
                    <a:schemeClr val="lt2"/>
                  </a:solidFill>
                </a:endParaRPr>
              </a:p>
            </p:txBody>
          </p:sp>
          <p:pic>
            <p:nvPicPr>
              <p:cNvPr id="482" name="Google Shape;482;p38"/>
              <p:cNvPicPr preferRelativeResize="0"/>
              <p:nvPr/>
            </p:nvPicPr>
            <p:blipFill>
              <a:blip r:embed="rId14">
                <a:alphaModFix/>
              </a:blip>
              <a:stretch>
                <a:fillRect/>
              </a:stretch>
            </p:blipFill>
            <p:spPr>
              <a:xfrm>
                <a:off x="11933999" y="2346746"/>
                <a:ext cx="942024" cy="685377"/>
              </a:xfrm>
              <a:prstGeom prst="rect">
                <a:avLst/>
              </a:prstGeom>
              <a:noFill/>
              <a:ln>
                <a:noFill/>
              </a:ln>
            </p:spPr>
          </p:pic>
        </p:grpSp>
        <p:cxnSp>
          <p:nvCxnSpPr>
            <p:cNvPr id="483" name="Google Shape;483;p38"/>
            <p:cNvCxnSpPr/>
            <p:nvPr/>
          </p:nvCxnSpPr>
          <p:spPr>
            <a:xfrm flipH="1">
              <a:off x="12094253" y="1561072"/>
              <a:ext cx="7200" cy="624900"/>
            </a:xfrm>
            <a:prstGeom prst="straightConnector1">
              <a:avLst/>
            </a:prstGeom>
            <a:noFill/>
            <a:ln w="38100" cap="flat" cmpd="sng">
              <a:solidFill>
                <a:schemeClr val="lt1"/>
              </a:solidFill>
              <a:prstDash val="solid"/>
              <a:round/>
              <a:headEnd type="none" w="med" len="med"/>
              <a:tailEnd type="triangle" w="med" len="med"/>
            </a:ln>
          </p:spPr>
        </p:cxnSp>
        <p:cxnSp>
          <p:nvCxnSpPr>
            <p:cNvPr id="484" name="Google Shape;484;p38"/>
            <p:cNvCxnSpPr/>
            <p:nvPr/>
          </p:nvCxnSpPr>
          <p:spPr>
            <a:xfrm flipH="1">
              <a:off x="12086920" y="3176896"/>
              <a:ext cx="7200" cy="624900"/>
            </a:xfrm>
            <a:prstGeom prst="straightConnector1">
              <a:avLst/>
            </a:prstGeom>
            <a:noFill/>
            <a:ln w="38100" cap="flat" cmpd="sng">
              <a:solidFill>
                <a:schemeClr val="lt1"/>
              </a:solidFill>
              <a:prstDash val="solid"/>
              <a:round/>
              <a:headEnd type="none" w="med" len="med"/>
              <a:tailEnd type="triangle" w="med" len="med"/>
            </a:ln>
          </p:spPr>
        </p:cxnSp>
        <p:grpSp>
          <p:nvGrpSpPr>
            <p:cNvPr id="485" name="Google Shape;485;p38"/>
            <p:cNvGrpSpPr/>
            <p:nvPr/>
          </p:nvGrpSpPr>
          <p:grpSpPr>
            <a:xfrm>
              <a:off x="11561744" y="457200"/>
              <a:ext cx="2144931" cy="952986"/>
              <a:chOff x="11561744" y="457200"/>
              <a:chExt cx="2144931" cy="952986"/>
            </a:xfrm>
          </p:grpSpPr>
          <p:pic>
            <p:nvPicPr>
              <p:cNvPr id="486" name="Google Shape;486;p38"/>
              <p:cNvPicPr preferRelativeResize="0"/>
              <p:nvPr/>
            </p:nvPicPr>
            <p:blipFill>
              <a:blip r:embed="rId16">
                <a:alphaModFix/>
              </a:blip>
              <a:stretch>
                <a:fillRect/>
              </a:stretch>
            </p:blipFill>
            <p:spPr>
              <a:xfrm>
                <a:off x="11561744" y="457200"/>
                <a:ext cx="1072096" cy="952986"/>
              </a:xfrm>
              <a:prstGeom prst="rect">
                <a:avLst/>
              </a:prstGeom>
              <a:noFill/>
              <a:ln>
                <a:noFill/>
              </a:ln>
            </p:spPr>
          </p:pic>
          <p:sp>
            <p:nvSpPr>
              <p:cNvPr id="487" name="Google Shape;487;p38"/>
              <p:cNvSpPr/>
              <p:nvPr/>
            </p:nvSpPr>
            <p:spPr>
              <a:xfrm>
                <a:off x="12515675" y="573074"/>
                <a:ext cx="1191000" cy="48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Client</a:t>
                </a:r>
                <a:endParaRPr sz="1800">
                  <a:solidFill>
                    <a:schemeClr val="lt2"/>
                  </a:solidFill>
                </a:endParaRPr>
              </a:p>
            </p:txBody>
          </p:sp>
        </p:grpSp>
      </p:grpSp>
      <p:grpSp>
        <p:nvGrpSpPr>
          <p:cNvPr id="488" name="Google Shape;488;p38"/>
          <p:cNvGrpSpPr/>
          <p:nvPr/>
        </p:nvGrpSpPr>
        <p:grpSpPr>
          <a:xfrm>
            <a:off x="653625" y="1152300"/>
            <a:ext cx="17908978" cy="4653811"/>
            <a:chOff x="653625" y="1152300"/>
            <a:chExt cx="17908978" cy="4653811"/>
          </a:xfrm>
        </p:grpSpPr>
        <p:grpSp>
          <p:nvGrpSpPr>
            <p:cNvPr id="489" name="Google Shape;489;p38"/>
            <p:cNvGrpSpPr/>
            <p:nvPr/>
          </p:nvGrpSpPr>
          <p:grpSpPr>
            <a:xfrm>
              <a:off x="653625" y="1152300"/>
              <a:ext cx="2718075" cy="3962800"/>
              <a:chOff x="653625" y="1152300"/>
              <a:chExt cx="2718075" cy="3962800"/>
            </a:xfrm>
          </p:grpSpPr>
          <p:sp>
            <p:nvSpPr>
              <p:cNvPr id="490" name="Google Shape;490;p38"/>
              <p:cNvSpPr/>
              <p:nvPr/>
            </p:nvSpPr>
            <p:spPr>
              <a:xfrm>
                <a:off x="653700" y="1152300"/>
                <a:ext cx="2718000" cy="34014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38"/>
              <p:cNvGrpSpPr/>
              <p:nvPr/>
            </p:nvGrpSpPr>
            <p:grpSpPr>
              <a:xfrm>
                <a:off x="911326" y="1301088"/>
                <a:ext cx="2241765" cy="955949"/>
                <a:chOff x="850373" y="1277738"/>
                <a:chExt cx="2241765" cy="955949"/>
              </a:xfrm>
            </p:grpSpPr>
            <p:sp>
              <p:nvSpPr>
                <p:cNvPr id="492" name="Google Shape;492;p38"/>
                <p:cNvSpPr/>
                <p:nvPr/>
              </p:nvSpPr>
              <p:spPr>
                <a:xfrm>
                  <a:off x="1971338" y="1277738"/>
                  <a:ext cx="1120800" cy="89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Circuit</a:t>
                  </a:r>
                  <a:endParaRPr sz="1800">
                    <a:solidFill>
                      <a:schemeClr val="lt2"/>
                    </a:solidFill>
                  </a:endParaRPr>
                </a:p>
                <a:p>
                  <a:pPr marL="0" lvl="0" indent="0" algn="ctr" rtl="0">
                    <a:spcBef>
                      <a:spcPts val="0"/>
                    </a:spcBef>
                    <a:spcAft>
                      <a:spcPts val="0"/>
                    </a:spcAft>
                    <a:buNone/>
                  </a:pPr>
                  <a:r>
                    <a:rPr lang="en-US" sz="1800">
                      <a:solidFill>
                        <a:schemeClr val="lt2"/>
                      </a:solidFill>
                    </a:rPr>
                    <a:t>Breaker</a:t>
                  </a:r>
                  <a:endParaRPr sz="1800">
                    <a:solidFill>
                      <a:schemeClr val="lt2"/>
                    </a:solidFill>
                  </a:endParaRPr>
                </a:p>
              </p:txBody>
            </p:sp>
            <p:grpSp>
              <p:nvGrpSpPr>
                <p:cNvPr id="493" name="Google Shape;493;p38"/>
                <p:cNvGrpSpPr/>
                <p:nvPr/>
              </p:nvGrpSpPr>
              <p:grpSpPr>
                <a:xfrm>
                  <a:off x="850373" y="1444335"/>
                  <a:ext cx="1120974" cy="789351"/>
                  <a:chOff x="14674504" y="6193767"/>
                  <a:chExt cx="1127400" cy="709593"/>
                </a:xfrm>
              </p:grpSpPr>
              <p:sp>
                <p:nvSpPr>
                  <p:cNvPr id="494" name="Google Shape;494;p38"/>
                  <p:cNvSpPr/>
                  <p:nvPr/>
                </p:nvSpPr>
                <p:spPr>
                  <a:xfrm>
                    <a:off x="14893984" y="6193767"/>
                    <a:ext cx="681900" cy="634500"/>
                  </a:xfrm>
                  <a:prstGeom prst="ellipse">
                    <a:avLst/>
                  </a:prstGeom>
                  <a:no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8"/>
                  <p:cNvSpPr/>
                  <p:nvPr/>
                </p:nvSpPr>
                <p:spPr>
                  <a:xfrm>
                    <a:off x="14674504" y="6499260"/>
                    <a:ext cx="1120800" cy="404100"/>
                  </a:xfrm>
                  <a:prstGeom prst="rect">
                    <a:avLst/>
                  </a:prstGeom>
                  <a:solidFill>
                    <a:srgbClr val="3137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6" name="Google Shape;496;p38"/>
                  <p:cNvCxnSpPr/>
                  <p:nvPr/>
                </p:nvCxnSpPr>
                <p:spPr>
                  <a:xfrm>
                    <a:off x="15440704" y="6661046"/>
                    <a:ext cx="361200" cy="0"/>
                  </a:xfrm>
                  <a:prstGeom prst="straightConnector1">
                    <a:avLst/>
                  </a:prstGeom>
                  <a:noFill/>
                  <a:ln w="114300" cap="flat" cmpd="sng">
                    <a:solidFill>
                      <a:schemeClr val="lt1"/>
                    </a:solidFill>
                    <a:prstDash val="solid"/>
                    <a:round/>
                    <a:headEnd type="none" w="med" len="med"/>
                    <a:tailEnd type="none" w="med" len="med"/>
                  </a:ln>
                </p:spPr>
              </p:cxnSp>
              <p:cxnSp>
                <p:nvCxnSpPr>
                  <p:cNvPr id="497" name="Google Shape;497;p38"/>
                  <p:cNvCxnSpPr/>
                  <p:nvPr/>
                </p:nvCxnSpPr>
                <p:spPr>
                  <a:xfrm>
                    <a:off x="14674504" y="6661046"/>
                    <a:ext cx="361200" cy="0"/>
                  </a:xfrm>
                  <a:prstGeom prst="straightConnector1">
                    <a:avLst/>
                  </a:prstGeom>
                  <a:noFill/>
                  <a:ln w="114300" cap="flat" cmpd="sng">
                    <a:solidFill>
                      <a:schemeClr val="lt1"/>
                    </a:solidFill>
                    <a:prstDash val="solid"/>
                    <a:round/>
                    <a:headEnd type="none" w="med" len="med"/>
                    <a:tailEnd type="none" w="med" len="med"/>
                  </a:ln>
                </p:spPr>
              </p:cxnSp>
            </p:grpSp>
          </p:grpSp>
          <p:grpSp>
            <p:nvGrpSpPr>
              <p:cNvPr id="498" name="Google Shape;498;p38"/>
              <p:cNvGrpSpPr/>
              <p:nvPr/>
            </p:nvGrpSpPr>
            <p:grpSpPr>
              <a:xfrm>
                <a:off x="911326" y="2514432"/>
                <a:ext cx="1852900" cy="828218"/>
                <a:chOff x="17060050" y="6063650"/>
                <a:chExt cx="1852900" cy="828218"/>
              </a:xfrm>
            </p:grpSpPr>
            <p:pic>
              <p:nvPicPr>
                <p:cNvPr id="499" name="Google Shape;499;p38"/>
                <p:cNvPicPr preferRelativeResize="0"/>
                <p:nvPr/>
              </p:nvPicPr>
              <p:blipFill>
                <a:blip r:embed="rId17">
                  <a:alphaModFix/>
                </a:blip>
                <a:stretch>
                  <a:fillRect/>
                </a:stretch>
              </p:blipFill>
              <p:spPr>
                <a:xfrm>
                  <a:off x="17060050" y="6063650"/>
                  <a:ext cx="884500" cy="828218"/>
                </a:xfrm>
                <a:prstGeom prst="rect">
                  <a:avLst/>
                </a:prstGeom>
                <a:noFill/>
                <a:ln>
                  <a:noFill/>
                </a:ln>
              </p:spPr>
            </p:pic>
            <p:sp>
              <p:nvSpPr>
                <p:cNvPr id="500" name="Google Shape;500;p38"/>
                <p:cNvSpPr/>
                <p:nvPr/>
              </p:nvSpPr>
              <p:spPr>
                <a:xfrm>
                  <a:off x="17792150" y="6185450"/>
                  <a:ext cx="11208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Fallback</a:t>
                  </a:r>
                  <a:endParaRPr sz="1800">
                    <a:solidFill>
                      <a:schemeClr val="lt2"/>
                    </a:solidFill>
                  </a:endParaRPr>
                </a:p>
              </p:txBody>
            </p:sp>
          </p:grpSp>
          <p:grpSp>
            <p:nvGrpSpPr>
              <p:cNvPr id="501" name="Google Shape;501;p38"/>
              <p:cNvGrpSpPr/>
              <p:nvPr/>
            </p:nvGrpSpPr>
            <p:grpSpPr>
              <a:xfrm>
                <a:off x="911326" y="3600046"/>
                <a:ext cx="2252687" cy="580223"/>
                <a:chOff x="844901" y="3576696"/>
                <a:chExt cx="2252687" cy="580223"/>
              </a:xfrm>
            </p:grpSpPr>
            <p:sp>
              <p:nvSpPr>
                <p:cNvPr id="502" name="Google Shape;502;p38"/>
                <p:cNvSpPr/>
                <p:nvPr/>
              </p:nvSpPr>
              <p:spPr>
                <a:xfrm>
                  <a:off x="1853788" y="3617800"/>
                  <a:ext cx="1243800" cy="49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Bulkhead</a:t>
                  </a:r>
                  <a:endParaRPr sz="1800">
                    <a:solidFill>
                      <a:schemeClr val="lt2"/>
                    </a:solidFill>
                  </a:endParaRPr>
                </a:p>
              </p:txBody>
            </p:sp>
            <p:grpSp>
              <p:nvGrpSpPr>
                <p:cNvPr id="503" name="Google Shape;503;p38"/>
                <p:cNvGrpSpPr/>
                <p:nvPr/>
              </p:nvGrpSpPr>
              <p:grpSpPr>
                <a:xfrm>
                  <a:off x="844901" y="3576696"/>
                  <a:ext cx="1008881" cy="580223"/>
                  <a:chOff x="19208498" y="6027209"/>
                  <a:chExt cx="1214349" cy="755400"/>
                </a:xfrm>
              </p:grpSpPr>
              <p:cxnSp>
                <p:nvCxnSpPr>
                  <p:cNvPr id="504" name="Google Shape;504;p38"/>
                  <p:cNvCxnSpPr/>
                  <p:nvPr/>
                </p:nvCxnSpPr>
                <p:spPr>
                  <a:xfrm>
                    <a:off x="19815666" y="6027209"/>
                    <a:ext cx="0" cy="755400"/>
                  </a:xfrm>
                  <a:prstGeom prst="straightConnector1">
                    <a:avLst/>
                  </a:prstGeom>
                  <a:noFill/>
                  <a:ln w="114300" cap="flat" cmpd="sng">
                    <a:solidFill>
                      <a:schemeClr val="lt1"/>
                    </a:solidFill>
                    <a:prstDash val="solid"/>
                    <a:round/>
                    <a:headEnd type="none" w="med" len="med"/>
                    <a:tailEnd type="none" w="med" len="med"/>
                  </a:ln>
                </p:spPr>
              </p:cxnSp>
              <p:pic>
                <p:nvPicPr>
                  <p:cNvPr id="505" name="Google Shape;505;p38"/>
                  <p:cNvPicPr preferRelativeResize="0"/>
                  <p:nvPr/>
                </p:nvPicPr>
                <p:blipFill>
                  <a:blip r:embed="rId3">
                    <a:alphaModFix/>
                  </a:blip>
                  <a:stretch>
                    <a:fillRect/>
                  </a:stretch>
                </p:blipFill>
                <p:spPr>
                  <a:xfrm>
                    <a:off x="19208498" y="6172251"/>
                    <a:ext cx="497999" cy="497999"/>
                  </a:xfrm>
                  <a:prstGeom prst="rect">
                    <a:avLst/>
                  </a:prstGeom>
                  <a:noFill/>
                  <a:ln>
                    <a:noFill/>
                  </a:ln>
                </p:spPr>
              </p:pic>
              <p:pic>
                <p:nvPicPr>
                  <p:cNvPr id="506" name="Google Shape;506;p38"/>
                  <p:cNvPicPr preferRelativeResize="0"/>
                  <p:nvPr/>
                </p:nvPicPr>
                <p:blipFill>
                  <a:blip r:embed="rId3">
                    <a:alphaModFix/>
                  </a:blip>
                  <a:stretch>
                    <a:fillRect/>
                  </a:stretch>
                </p:blipFill>
                <p:spPr>
                  <a:xfrm>
                    <a:off x="19924848" y="6172251"/>
                    <a:ext cx="497999" cy="497999"/>
                  </a:xfrm>
                  <a:prstGeom prst="rect">
                    <a:avLst/>
                  </a:prstGeom>
                  <a:noFill/>
                  <a:ln>
                    <a:noFill/>
                  </a:ln>
                </p:spPr>
              </p:pic>
            </p:grpSp>
          </p:grpSp>
          <p:sp>
            <p:nvSpPr>
              <p:cNvPr id="507" name="Google Shape;507;p38"/>
              <p:cNvSpPr/>
              <p:nvPr/>
            </p:nvSpPr>
            <p:spPr>
              <a:xfrm>
                <a:off x="653625" y="4534900"/>
                <a:ext cx="27180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Design for failure</a:t>
                </a:r>
                <a:endParaRPr sz="1800">
                  <a:solidFill>
                    <a:schemeClr val="lt2"/>
                  </a:solidFill>
                </a:endParaRPr>
              </a:p>
            </p:txBody>
          </p:sp>
        </p:grpSp>
        <p:grpSp>
          <p:nvGrpSpPr>
            <p:cNvPr id="508" name="Google Shape;508;p38"/>
            <p:cNvGrpSpPr/>
            <p:nvPr/>
          </p:nvGrpSpPr>
          <p:grpSpPr>
            <a:xfrm>
              <a:off x="6719700" y="4885987"/>
              <a:ext cx="641502" cy="920124"/>
              <a:chOff x="6719700" y="4885987"/>
              <a:chExt cx="641502" cy="920124"/>
            </a:xfrm>
          </p:grpSpPr>
          <p:grpSp>
            <p:nvGrpSpPr>
              <p:cNvPr id="509" name="Google Shape;509;p38"/>
              <p:cNvGrpSpPr/>
              <p:nvPr/>
            </p:nvGrpSpPr>
            <p:grpSpPr>
              <a:xfrm>
                <a:off x="6833077" y="4885987"/>
                <a:ext cx="414834" cy="335380"/>
                <a:chOff x="18759212" y="10537156"/>
                <a:chExt cx="390358" cy="315592"/>
              </a:xfrm>
            </p:grpSpPr>
            <p:sp>
              <p:nvSpPr>
                <p:cNvPr id="510" name="Google Shape;510;p38"/>
                <p:cNvSpPr/>
                <p:nvPr/>
              </p:nvSpPr>
              <p:spPr>
                <a:xfrm>
                  <a:off x="18835196" y="10537156"/>
                  <a:ext cx="236100" cy="213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18759218" y="10639748"/>
                  <a:ext cx="387900" cy="213000"/>
                </a:xfrm>
                <a:prstGeom prst="rect">
                  <a:avLst/>
                </a:prstGeom>
                <a:solidFill>
                  <a:srgbClr val="3137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2" name="Google Shape;512;p38"/>
                <p:cNvCxnSpPr/>
                <p:nvPr/>
              </p:nvCxnSpPr>
              <p:spPr>
                <a:xfrm>
                  <a:off x="19024470" y="10694068"/>
                  <a:ext cx="125100" cy="0"/>
                </a:xfrm>
                <a:prstGeom prst="straightConnector1">
                  <a:avLst/>
                </a:prstGeom>
                <a:noFill/>
                <a:ln w="19050" cap="flat" cmpd="sng">
                  <a:solidFill>
                    <a:schemeClr val="lt1"/>
                  </a:solidFill>
                  <a:prstDash val="solid"/>
                  <a:round/>
                  <a:headEnd type="none" w="med" len="med"/>
                  <a:tailEnd type="none" w="med" len="med"/>
                </a:ln>
              </p:spPr>
            </p:cxnSp>
            <p:cxnSp>
              <p:nvCxnSpPr>
                <p:cNvPr id="513" name="Google Shape;513;p38"/>
                <p:cNvCxnSpPr/>
                <p:nvPr/>
              </p:nvCxnSpPr>
              <p:spPr>
                <a:xfrm>
                  <a:off x="18759212" y="10694068"/>
                  <a:ext cx="125100" cy="0"/>
                </a:xfrm>
                <a:prstGeom prst="straightConnector1">
                  <a:avLst/>
                </a:prstGeom>
                <a:noFill/>
                <a:ln w="19050" cap="flat" cmpd="sng">
                  <a:solidFill>
                    <a:schemeClr val="lt1"/>
                  </a:solidFill>
                  <a:prstDash val="solid"/>
                  <a:round/>
                  <a:headEnd type="none" w="med" len="med"/>
                  <a:tailEnd type="none" w="med" len="med"/>
                </a:ln>
              </p:spPr>
            </p:cxnSp>
          </p:grpSp>
          <p:pic>
            <p:nvPicPr>
              <p:cNvPr id="514" name="Google Shape;514;p38"/>
              <p:cNvPicPr preferRelativeResize="0"/>
              <p:nvPr/>
            </p:nvPicPr>
            <p:blipFill>
              <a:blip r:embed="rId17">
                <a:alphaModFix/>
              </a:blip>
              <a:stretch>
                <a:fillRect/>
              </a:stretch>
            </p:blipFill>
            <p:spPr>
              <a:xfrm>
                <a:off x="6861339" y="5114542"/>
                <a:ext cx="358277" cy="335471"/>
              </a:xfrm>
              <a:prstGeom prst="rect">
                <a:avLst/>
              </a:prstGeom>
              <a:noFill/>
              <a:ln>
                <a:noFill/>
              </a:ln>
            </p:spPr>
          </p:pic>
          <p:grpSp>
            <p:nvGrpSpPr>
              <p:cNvPr id="515" name="Google Shape;515;p38"/>
              <p:cNvGrpSpPr/>
              <p:nvPr/>
            </p:nvGrpSpPr>
            <p:grpSpPr>
              <a:xfrm>
                <a:off x="6719700" y="5514400"/>
                <a:ext cx="641502" cy="291711"/>
                <a:chOff x="19753648" y="10135878"/>
                <a:chExt cx="603653" cy="274500"/>
              </a:xfrm>
            </p:grpSpPr>
            <p:cxnSp>
              <p:nvCxnSpPr>
                <p:cNvPr id="516" name="Google Shape;516;p38"/>
                <p:cNvCxnSpPr/>
                <p:nvPr/>
              </p:nvCxnSpPr>
              <p:spPr>
                <a:xfrm>
                  <a:off x="20055471" y="10135878"/>
                  <a:ext cx="0" cy="274500"/>
                </a:xfrm>
                <a:prstGeom prst="straightConnector1">
                  <a:avLst/>
                </a:prstGeom>
                <a:noFill/>
                <a:ln w="19050" cap="flat" cmpd="sng">
                  <a:solidFill>
                    <a:schemeClr val="lt1"/>
                  </a:solidFill>
                  <a:prstDash val="solid"/>
                  <a:round/>
                  <a:headEnd type="none" w="med" len="med"/>
                  <a:tailEnd type="none" w="med" len="med"/>
                </a:ln>
              </p:spPr>
            </p:cxnSp>
            <p:pic>
              <p:nvPicPr>
                <p:cNvPr id="517" name="Google Shape;517;p38"/>
                <p:cNvPicPr preferRelativeResize="0"/>
                <p:nvPr/>
              </p:nvPicPr>
              <p:blipFill>
                <a:blip r:embed="rId3">
                  <a:alphaModFix/>
                </a:blip>
                <a:stretch>
                  <a:fillRect/>
                </a:stretch>
              </p:blipFill>
              <p:spPr>
                <a:xfrm>
                  <a:off x="19753648" y="10188557"/>
                  <a:ext cx="247556" cy="180873"/>
                </a:xfrm>
                <a:prstGeom prst="rect">
                  <a:avLst/>
                </a:prstGeom>
                <a:noFill/>
                <a:ln>
                  <a:noFill/>
                </a:ln>
              </p:spPr>
            </p:pic>
            <p:pic>
              <p:nvPicPr>
                <p:cNvPr id="518" name="Google Shape;518;p38"/>
                <p:cNvPicPr preferRelativeResize="0"/>
                <p:nvPr/>
              </p:nvPicPr>
              <p:blipFill>
                <a:blip r:embed="rId3">
                  <a:alphaModFix/>
                </a:blip>
                <a:stretch>
                  <a:fillRect/>
                </a:stretch>
              </p:blipFill>
              <p:spPr>
                <a:xfrm>
                  <a:off x="20109745" y="10188557"/>
                  <a:ext cx="247556" cy="180873"/>
                </a:xfrm>
                <a:prstGeom prst="rect">
                  <a:avLst/>
                </a:prstGeom>
                <a:noFill/>
                <a:ln>
                  <a:noFill/>
                </a:ln>
              </p:spPr>
            </p:pic>
          </p:grpSp>
        </p:grpSp>
        <p:grpSp>
          <p:nvGrpSpPr>
            <p:cNvPr id="519" name="Google Shape;519;p38"/>
            <p:cNvGrpSpPr/>
            <p:nvPr/>
          </p:nvGrpSpPr>
          <p:grpSpPr>
            <a:xfrm>
              <a:off x="17921100" y="4885987"/>
              <a:ext cx="641502" cy="920124"/>
              <a:chOff x="6719700" y="4885987"/>
              <a:chExt cx="641502" cy="920124"/>
            </a:xfrm>
          </p:grpSpPr>
          <p:grpSp>
            <p:nvGrpSpPr>
              <p:cNvPr id="520" name="Google Shape;520;p38"/>
              <p:cNvGrpSpPr/>
              <p:nvPr/>
            </p:nvGrpSpPr>
            <p:grpSpPr>
              <a:xfrm>
                <a:off x="6833077" y="4885987"/>
                <a:ext cx="414834" cy="335380"/>
                <a:chOff x="18759212" y="10537156"/>
                <a:chExt cx="390358" cy="315592"/>
              </a:xfrm>
            </p:grpSpPr>
            <p:sp>
              <p:nvSpPr>
                <p:cNvPr id="521" name="Google Shape;521;p38"/>
                <p:cNvSpPr/>
                <p:nvPr/>
              </p:nvSpPr>
              <p:spPr>
                <a:xfrm>
                  <a:off x="18835196" y="10537156"/>
                  <a:ext cx="236100" cy="213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8"/>
                <p:cNvSpPr/>
                <p:nvPr/>
              </p:nvSpPr>
              <p:spPr>
                <a:xfrm>
                  <a:off x="18759218" y="10639748"/>
                  <a:ext cx="387900" cy="213000"/>
                </a:xfrm>
                <a:prstGeom prst="rect">
                  <a:avLst/>
                </a:prstGeom>
                <a:solidFill>
                  <a:srgbClr val="3137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 name="Google Shape;523;p38"/>
                <p:cNvCxnSpPr/>
                <p:nvPr/>
              </p:nvCxnSpPr>
              <p:spPr>
                <a:xfrm>
                  <a:off x="19024470" y="10694068"/>
                  <a:ext cx="125100" cy="0"/>
                </a:xfrm>
                <a:prstGeom prst="straightConnector1">
                  <a:avLst/>
                </a:prstGeom>
                <a:noFill/>
                <a:ln w="19050" cap="flat" cmpd="sng">
                  <a:solidFill>
                    <a:schemeClr val="lt1"/>
                  </a:solidFill>
                  <a:prstDash val="solid"/>
                  <a:round/>
                  <a:headEnd type="none" w="med" len="med"/>
                  <a:tailEnd type="none" w="med" len="med"/>
                </a:ln>
              </p:spPr>
            </p:cxnSp>
            <p:cxnSp>
              <p:nvCxnSpPr>
                <p:cNvPr id="524" name="Google Shape;524;p38"/>
                <p:cNvCxnSpPr/>
                <p:nvPr/>
              </p:nvCxnSpPr>
              <p:spPr>
                <a:xfrm>
                  <a:off x="18759212" y="10694068"/>
                  <a:ext cx="125100" cy="0"/>
                </a:xfrm>
                <a:prstGeom prst="straightConnector1">
                  <a:avLst/>
                </a:prstGeom>
                <a:noFill/>
                <a:ln w="19050" cap="flat" cmpd="sng">
                  <a:solidFill>
                    <a:schemeClr val="lt1"/>
                  </a:solidFill>
                  <a:prstDash val="solid"/>
                  <a:round/>
                  <a:headEnd type="none" w="med" len="med"/>
                  <a:tailEnd type="none" w="med" len="med"/>
                </a:ln>
              </p:spPr>
            </p:cxnSp>
          </p:grpSp>
          <p:pic>
            <p:nvPicPr>
              <p:cNvPr id="525" name="Google Shape;525;p38"/>
              <p:cNvPicPr preferRelativeResize="0"/>
              <p:nvPr/>
            </p:nvPicPr>
            <p:blipFill>
              <a:blip r:embed="rId17">
                <a:alphaModFix/>
              </a:blip>
              <a:stretch>
                <a:fillRect/>
              </a:stretch>
            </p:blipFill>
            <p:spPr>
              <a:xfrm>
                <a:off x="6861339" y="5114542"/>
                <a:ext cx="358277" cy="335471"/>
              </a:xfrm>
              <a:prstGeom prst="rect">
                <a:avLst/>
              </a:prstGeom>
              <a:noFill/>
              <a:ln>
                <a:noFill/>
              </a:ln>
            </p:spPr>
          </p:pic>
          <p:grpSp>
            <p:nvGrpSpPr>
              <p:cNvPr id="526" name="Google Shape;526;p38"/>
              <p:cNvGrpSpPr/>
              <p:nvPr/>
            </p:nvGrpSpPr>
            <p:grpSpPr>
              <a:xfrm>
                <a:off x="6719700" y="5514400"/>
                <a:ext cx="641502" cy="291711"/>
                <a:chOff x="19753648" y="10135878"/>
                <a:chExt cx="603653" cy="274500"/>
              </a:xfrm>
            </p:grpSpPr>
            <p:cxnSp>
              <p:nvCxnSpPr>
                <p:cNvPr id="527" name="Google Shape;527;p38"/>
                <p:cNvCxnSpPr/>
                <p:nvPr/>
              </p:nvCxnSpPr>
              <p:spPr>
                <a:xfrm>
                  <a:off x="20055471" y="10135878"/>
                  <a:ext cx="0" cy="274500"/>
                </a:xfrm>
                <a:prstGeom prst="straightConnector1">
                  <a:avLst/>
                </a:prstGeom>
                <a:noFill/>
                <a:ln w="19050" cap="flat" cmpd="sng">
                  <a:solidFill>
                    <a:schemeClr val="lt1"/>
                  </a:solidFill>
                  <a:prstDash val="solid"/>
                  <a:round/>
                  <a:headEnd type="none" w="med" len="med"/>
                  <a:tailEnd type="none" w="med" len="med"/>
                </a:ln>
              </p:spPr>
            </p:cxnSp>
            <p:pic>
              <p:nvPicPr>
                <p:cNvPr id="528" name="Google Shape;528;p38"/>
                <p:cNvPicPr preferRelativeResize="0"/>
                <p:nvPr/>
              </p:nvPicPr>
              <p:blipFill>
                <a:blip r:embed="rId3">
                  <a:alphaModFix/>
                </a:blip>
                <a:stretch>
                  <a:fillRect/>
                </a:stretch>
              </p:blipFill>
              <p:spPr>
                <a:xfrm>
                  <a:off x="19753648" y="10188557"/>
                  <a:ext cx="247556" cy="180873"/>
                </a:xfrm>
                <a:prstGeom prst="rect">
                  <a:avLst/>
                </a:prstGeom>
                <a:noFill/>
                <a:ln>
                  <a:noFill/>
                </a:ln>
              </p:spPr>
            </p:pic>
            <p:pic>
              <p:nvPicPr>
                <p:cNvPr id="529" name="Google Shape;529;p38"/>
                <p:cNvPicPr preferRelativeResize="0"/>
                <p:nvPr/>
              </p:nvPicPr>
              <p:blipFill>
                <a:blip r:embed="rId3">
                  <a:alphaModFix/>
                </a:blip>
                <a:stretch>
                  <a:fillRect/>
                </a:stretch>
              </p:blipFill>
              <p:spPr>
                <a:xfrm>
                  <a:off x="20109745" y="10188557"/>
                  <a:ext cx="247556" cy="180873"/>
                </a:xfrm>
                <a:prstGeom prst="rect">
                  <a:avLst/>
                </a:prstGeom>
                <a:noFill/>
                <a:ln>
                  <a:noFill/>
                </a:ln>
              </p:spPr>
            </p:pic>
          </p:grpSp>
        </p:grpSp>
      </p:grpSp>
      <p:grpSp>
        <p:nvGrpSpPr>
          <p:cNvPr id="530" name="Google Shape;530;p38"/>
          <p:cNvGrpSpPr/>
          <p:nvPr/>
        </p:nvGrpSpPr>
        <p:grpSpPr>
          <a:xfrm>
            <a:off x="21094938" y="6466475"/>
            <a:ext cx="2718288" cy="3654524"/>
            <a:chOff x="21094938" y="6466475"/>
            <a:chExt cx="2718288" cy="3654524"/>
          </a:xfrm>
        </p:grpSpPr>
        <p:sp>
          <p:nvSpPr>
            <p:cNvPr id="531" name="Google Shape;531;p38"/>
            <p:cNvSpPr/>
            <p:nvPr/>
          </p:nvSpPr>
          <p:spPr>
            <a:xfrm>
              <a:off x="21095225" y="6466475"/>
              <a:ext cx="2718000" cy="31713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38"/>
            <p:cNvGrpSpPr/>
            <p:nvPr/>
          </p:nvGrpSpPr>
          <p:grpSpPr>
            <a:xfrm>
              <a:off x="21265638" y="6698150"/>
              <a:ext cx="2490300" cy="729502"/>
              <a:chOff x="21265638" y="6698150"/>
              <a:chExt cx="2490300" cy="729502"/>
            </a:xfrm>
          </p:grpSpPr>
          <p:pic>
            <p:nvPicPr>
              <p:cNvPr id="533" name="Google Shape;533;p38"/>
              <p:cNvPicPr preferRelativeResize="0"/>
              <p:nvPr/>
            </p:nvPicPr>
            <p:blipFill>
              <a:blip r:embed="rId18">
                <a:alphaModFix/>
              </a:blip>
              <a:stretch>
                <a:fillRect/>
              </a:stretch>
            </p:blipFill>
            <p:spPr>
              <a:xfrm>
                <a:off x="21265638" y="6698150"/>
                <a:ext cx="668701" cy="729502"/>
              </a:xfrm>
              <a:prstGeom prst="rect">
                <a:avLst/>
              </a:prstGeom>
              <a:noFill/>
              <a:ln>
                <a:noFill/>
              </a:ln>
            </p:spPr>
          </p:pic>
          <p:sp>
            <p:nvSpPr>
              <p:cNvPr id="534" name="Google Shape;534;p38"/>
              <p:cNvSpPr/>
              <p:nvPr/>
            </p:nvSpPr>
            <p:spPr>
              <a:xfrm>
                <a:off x="22010538" y="6831875"/>
                <a:ext cx="17454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Authentication</a:t>
                </a:r>
                <a:endParaRPr sz="1800">
                  <a:solidFill>
                    <a:schemeClr val="lt2"/>
                  </a:solidFill>
                </a:endParaRPr>
              </a:p>
            </p:txBody>
          </p:sp>
        </p:grpSp>
        <p:grpSp>
          <p:nvGrpSpPr>
            <p:cNvPr id="535" name="Google Shape;535;p38"/>
            <p:cNvGrpSpPr/>
            <p:nvPr/>
          </p:nvGrpSpPr>
          <p:grpSpPr>
            <a:xfrm>
              <a:off x="21267575" y="7733177"/>
              <a:ext cx="2486425" cy="777317"/>
              <a:chOff x="21267575" y="7733177"/>
              <a:chExt cx="2486425" cy="777317"/>
            </a:xfrm>
          </p:grpSpPr>
          <p:pic>
            <p:nvPicPr>
              <p:cNvPr id="536" name="Google Shape;536;p38"/>
              <p:cNvPicPr preferRelativeResize="0"/>
              <p:nvPr/>
            </p:nvPicPr>
            <p:blipFill>
              <a:blip r:embed="rId19">
                <a:alphaModFix/>
              </a:blip>
              <a:stretch>
                <a:fillRect/>
              </a:stretch>
            </p:blipFill>
            <p:spPr>
              <a:xfrm>
                <a:off x="21267575" y="7733177"/>
                <a:ext cx="660625" cy="777317"/>
              </a:xfrm>
              <a:prstGeom prst="rect">
                <a:avLst/>
              </a:prstGeom>
              <a:noFill/>
              <a:ln>
                <a:noFill/>
              </a:ln>
            </p:spPr>
          </p:pic>
          <p:sp>
            <p:nvSpPr>
              <p:cNvPr id="537" name="Google Shape;537;p38"/>
              <p:cNvSpPr/>
              <p:nvPr/>
            </p:nvSpPr>
            <p:spPr>
              <a:xfrm>
                <a:off x="21928200" y="7866903"/>
                <a:ext cx="18258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Authorization</a:t>
                </a:r>
                <a:endParaRPr sz="1800">
                  <a:solidFill>
                    <a:schemeClr val="lt2"/>
                  </a:solidFill>
                </a:endParaRPr>
              </a:p>
            </p:txBody>
          </p:sp>
        </p:grpSp>
        <p:sp>
          <p:nvSpPr>
            <p:cNvPr id="538" name="Google Shape;538;p38"/>
            <p:cNvSpPr/>
            <p:nvPr/>
          </p:nvSpPr>
          <p:spPr>
            <a:xfrm>
              <a:off x="21094938" y="9637699"/>
              <a:ext cx="2718000" cy="48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Security</a:t>
              </a:r>
              <a:endParaRPr sz="1800">
                <a:solidFill>
                  <a:schemeClr val="lt2"/>
                </a:solidFill>
              </a:endParaRPr>
            </a:p>
          </p:txBody>
        </p:sp>
        <p:grpSp>
          <p:nvGrpSpPr>
            <p:cNvPr id="539" name="Google Shape;539;p38"/>
            <p:cNvGrpSpPr/>
            <p:nvPr/>
          </p:nvGrpSpPr>
          <p:grpSpPr>
            <a:xfrm>
              <a:off x="21269328" y="8784003"/>
              <a:ext cx="2484672" cy="582672"/>
              <a:chOff x="21269328" y="8784003"/>
              <a:chExt cx="2484672" cy="582672"/>
            </a:xfrm>
          </p:grpSpPr>
          <p:grpSp>
            <p:nvGrpSpPr>
              <p:cNvPr id="540" name="Google Shape;540;p38"/>
              <p:cNvGrpSpPr/>
              <p:nvPr/>
            </p:nvGrpSpPr>
            <p:grpSpPr>
              <a:xfrm>
                <a:off x="21269328" y="8816018"/>
                <a:ext cx="797669" cy="550656"/>
                <a:chOff x="21095225" y="9747227"/>
                <a:chExt cx="1155875" cy="777324"/>
              </a:xfrm>
            </p:grpSpPr>
            <p:pic>
              <p:nvPicPr>
                <p:cNvPr id="541" name="Google Shape;541;p38"/>
                <p:cNvPicPr preferRelativeResize="0"/>
                <p:nvPr/>
              </p:nvPicPr>
              <p:blipFill>
                <a:blip r:embed="rId20">
                  <a:alphaModFix/>
                </a:blip>
                <a:stretch>
                  <a:fillRect/>
                </a:stretch>
              </p:blipFill>
              <p:spPr>
                <a:xfrm>
                  <a:off x="21095225" y="9747227"/>
                  <a:ext cx="773000" cy="777324"/>
                </a:xfrm>
                <a:prstGeom prst="rect">
                  <a:avLst/>
                </a:prstGeom>
                <a:noFill/>
                <a:ln>
                  <a:noFill/>
                </a:ln>
              </p:spPr>
            </p:pic>
            <p:sp>
              <p:nvSpPr>
                <p:cNvPr id="542" name="Google Shape;542;p38"/>
                <p:cNvSpPr/>
                <p:nvPr/>
              </p:nvSpPr>
              <p:spPr>
                <a:xfrm>
                  <a:off x="21850900" y="9865750"/>
                  <a:ext cx="400200" cy="387900"/>
                </a:xfrm>
                <a:prstGeom prst="rightArrow">
                  <a:avLst>
                    <a:gd name="adj1" fmla="val 50000"/>
                    <a:gd name="adj2"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 name="Google Shape;543;p38"/>
              <p:cNvSpPr/>
              <p:nvPr/>
            </p:nvSpPr>
            <p:spPr>
              <a:xfrm>
                <a:off x="21928200" y="8784003"/>
                <a:ext cx="1825800" cy="58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Credential</a:t>
                </a:r>
                <a:endParaRPr sz="1800">
                  <a:solidFill>
                    <a:schemeClr val="lt2"/>
                  </a:solidFill>
                </a:endParaRPr>
              </a:p>
              <a:p>
                <a:pPr marL="0" lvl="0" indent="0" algn="ctr" rtl="0">
                  <a:spcBef>
                    <a:spcPts val="0"/>
                  </a:spcBef>
                  <a:spcAft>
                    <a:spcPts val="0"/>
                  </a:spcAft>
                  <a:buNone/>
                </a:pPr>
                <a:r>
                  <a:rPr lang="en-US" sz="1800">
                    <a:solidFill>
                      <a:schemeClr val="lt2"/>
                    </a:solidFill>
                  </a:rPr>
                  <a:t>delegation</a:t>
                </a:r>
                <a:endParaRPr sz="1800">
                  <a:solidFill>
                    <a:schemeClr val="lt2"/>
                  </a:solidFill>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7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8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9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8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3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39"/>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15</a:t>
            </a:fld>
            <a:endParaRPr/>
          </a:p>
        </p:txBody>
      </p:sp>
      <p:sp>
        <p:nvSpPr>
          <p:cNvPr id="549" name="Google Shape;549;p39"/>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Focus sur le “core”</a:t>
            </a:r>
            <a:endParaRPr/>
          </a:p>
        </p:txBody>
      </p:sp>
      <p:sp>
        <p:nvSpPr>
          <p:cNvPr id="550" name="Google Shape;550;p39"/>
          <p:cNvSpPr txBox="1">
            <a:spLocks noGrp="1"/>
          </p:cNvSpPr>
          <p:nvPr>
            <p:ph type="body" idx="1"/>
          </p:nvPr>
        </p:nvSpPr>
        <p:spPr>
          <a:xfrm>
            <a:off x="2230500" y="3263100"/>
            <a:ext cx="19923000" cy="11430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Les microservices sont des services :</a:t>
            </a:r>
            <a:endParaRPr>
              <a:solidFill>
                <a:schemeClr val="lt1"/>
              </a:solidFill>
            </a:endParaRPr>
          </a:p>
        </p:txBody>
      </p:sp>
      <p:sp>
        <p:nvSpPr>
          <p:cNvPr id="551" name="Google Shape;551;p39"/>
          <p:cNvSpPr txBox="1">
            <a:spLocks noGrp="1"/>
          </p:cNvSpPr>
          <p:nvPr>
            <p:ph type="body" idx="1"/>
          </p:nvPr>
        </p:nvSpPr>
        <p:spPr>
          <a:xfrm>
            <a:off x="2230500" y="4406100"/>
            <a:ext cx="19923000" cy="2879100"/>
          </a:xfrm>
          <a:prstGeom prst="rect">
            <a:avLst/>
          </a:prstGeom>
          <a:noFill/>
          <a:ln>
            <a:noFill/>
          </a:ln>
        </p:spPr>
        <p:txBody>
          <a:bodyPr spcFirstLastPara="1" wrap="square" lIns="71425" tIns="71425" rIns="71425" bIns="71425" anchor="t" anchorCtr="0">
            <a:noAutofit/>
          </a:bodyPr>
          <a:lstStyle/>
          <a:p>
            <a:pPr marL="914400" lvl="0" indent="-533400" algn="l" rtl="0">
              <a:lnSpc>
                <a:spcPct val="100000"/>
              </a:lnSpc>
              <a:spcBef>
                <a:spcPts val="0"/>
              </a:spcBef>
              <a:spcAft>
                <a:spcPts val="0"/>
              </a:spcAft>
              <a:buClr>
                <a:schemeClr val="lt1"/>
              </a:buClr>
              <a:buSzPts val="4800"/>
              <a:buChar char="•"/>
            </a:pPr>
            <a:r>
              <a:rPr lang="en-US">
                <a:solidFill>
                  <a:schemeClr val="lt1"/>
                </a:solidFill>
              </a:rPr>
              <a:t>“petits”</a:t>
            </a:r>
            <a:endParaRPr>
              <a:solidFill>
                <a:schemeClr val="lt1"/>
              </a:solidFill>
            </a:endParaRPr>
          </a:p>
          <a:p>
            <a:pPr marL="914400" lvl="0" indent="-533400" algn="l" rtl="0">
              <a:lnSpc>
                <a:spcPct val="100000"/>
              </a:lnSpc>
              <a:spcBef>
                <a:spcPts val="0"/>
              </a:spcBef>
              <a:spcAft>
                <a:spcPts val="0"/>
              </a:spcAft>
              <a:buClr>
                <a:schemeClr val="lt1"/>
              </a:buClr>
              <a:buSzPts val="4800"/>
              <a:buChar char="•"/>
            </a:pPr>
            <a:r>
              <a:rPr lang="en-US">
                <a:solidFill>
                  <a:schemeClr val="lt1"/>
                </a:solidFill>
              </a:rPr>
              <a:t>faiblement couplés</a:t>
            </a:r>
            <a:endParaRPr>
              <a:solidFill>
                <a:schemeClr val="lt1"/>
              </a:solidFill>
            </a:endParaRPr>
          </a:p>
          <a:p>
            <a:pPr marL="914400" lvl="0" indent="-533400" algn="l" rtl="0">
              <a:lnSpc>
                <a:spcPct val="100000"/>
              </a:lnSpc>
              <a:spcBef>
                <a:spcPts val="0"/>
              </a:spcBef>
              <a:spcAft>
                <a:spcPts val="0"/>
              </a:spcAft>
              <a:buClr>
                <a:schemeClr val="lt1"/>
              </a:buClr>
              <a:buSzPts val="4800"/>
              <a:buChar char="•"/>
            </a:pPr>
            <a:r>
              <a:rPr lang="en-US">
                <a:solidFill>
                  <a:schemeClr val="lt1"/>
                </a:solidFill>
              </a:rPr>
              <a:t>distribués</a:t>
            </a: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5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40"/>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16</a:t>
            </a:fld>
            <a:endParaRPr/>
          </a:p>
        </p:txBody>
      </p:sp>
      <p:sp>
        <p:nvSpPr>
          <p:cNvPr id="557" name="Google Shape;557;p40"/>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Communication</a:t>
            </a:r>
            <a:endParaRPr/>
          </a:p>
        </p:txBody>
      </p:sp>
      <p:sp>
        <p:nvSpPr>
          <p:cNvPr id="558" name="Google Shape;558;p40"/>
          <p:cNvSpPr txBox="1">
            <a:spLocks noGrp="1"/>
          </p:cNvSpPr>
          <p:nvPr>
            <p:ph type="body" idx="1"/>
          </p:nvPr>
        </p:nvSpPr>
        <p:spPr>
          <a:xfrm>
            <a:off x="2221625" y="3253850"/>
            <a:ext cx="19923000" cy="18087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Les microservices </a:t>
            </a:r>
            <a:r>
              <a:rPr lang="en-US">
                <a:solidFill>
                  <a:srgbClr val="F8AD42"/>
                </a:solidFill>
              </a:rPr>
              <a:t>communiquent </a:t>
            </a:r>
            <a:r>
              <a:rPr lang="en-US">
                <a:solidFill>
                  <a:schemeClr val="lt1"/>
                </a:solidFill>
              </a:rPr>
              <a:t>entre eux avec un </a:t>
            </a:r>
            <a:r>
              <a:rPr lang="en-US">
                <a:solidFill>
                  <a:srgbClr val="F8AD42"/>
                </a:solidFill>
              </a:rPr>
              <a:t>protocole léger</a:t>
            </a:r>
            <a:r>
              <a:rPr lang="en-US">
                <a:solidFill>
                  <a:schemeClr val="lt1"/>
                </a:solidFill>
              </a:rPr>
              <a:t> et </a:t>
            </a:r>
            <a:r>
              <a:rPr lang="en-US">
                <a:solidFill>
                  <a:srgbClr val="F8AD42"/>
                </a:solidFill>
              </a:rPr>
              <a:t>indépendant de leur technologie</a:t>
            </a:r>
            <a:r>
              <a:rPr lang="en-US">
                <a:solidFill>
                  <a:schemeClr val="lt1"/>
                </a:solidFill>
              </a:rPr>
              <a:t>.</a:t>
            </a:r>
            <a:endParaRPr>
              <a:solidFill>
                <a:schemeClr val="lt1"/>
              </a:solidFill>
            </a:endParaRPr>
          </a:p>
        </p:txBody>
      </p:sp>
      <p:sp>
        <p:nvSpPr>
          <p:cNvPr id="559" name="Google Shape;559;p40"/>
          <p:cNvSpPr txBox="1">
            <a:spLocks noGrp="1"/>
          </p:cNvSpPr>
          <p:nvPr>
            <p:ph type="body" idx="1"/>
          </p:nvPr>
        </p:nvSpPr>
        <p:spPr>
          <a:xfrm>
            <a:off x="2230500" y="6158700"/>
            <a:ext cx="19923000" cy="43314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La communication peut être :</a:t>
            </a:r>
            <a:br>
              <a:rPr lang="en-US">
                <a:solidFill>
                  <a:schemeClr val="lt1"/>
                </a:solidFill>
              </a:rPr>
            </a:br>
            <a:endParaRPr>
              <a:solidFill>
                <a:schemeClr val="lt1"/>
              </a:solidFill>
            </a:endParaRPr>
          </a:p>
          <a:p>
            <a:pPr marL="914400" lvl="0" indent="-533400" algn="l" rtl="0">
              <a:lnSpc>
                <a:spcPct val="100000"/>
              </a:lnSpc>
              <a:spcBef>
                <a:spcPts val="0"/>
              </a:spcBef>
              <a:spcAft>
                <a:spcPts val="0"/>
              </a:spcAft>
              <a:buClr>
                <a:schemeClr val="lt1"/>
              </a:buClr>
              <a:buSzPts val="4800"/>
              <a:buChar char="•"/>
            </a:pPr>
            <a:r>
              <a:rPr lang="en-US">
                <a:solidFill>
                  <a:srgbClr val="F8AD42"/>
                </a:solidFill>
              </a:rPr>
              <a:t>synchrone </a:t>
            </a:r>
            <a:r>
              <a:rPr lang="en-US">
                <a:solidFill>
                  <a:schemeClr val="lt1"/>
                </a:solidFill>
              </a:rPr>
              <a:t>→ HTTP / REST, JSON</a:t>
            </a:r>
            <a:br>
              <a:rPr lang="en-US">
                <a:solidFill>
                  <a:schemeClr val="lt1"/>
                </a:solidFill>
              </a:rPr>
            </a:br>
            <a:endParaRPr>
              <a:solidFill>
                <a:schemeClr val="lt1"/>
              </a:solidFill>
            </a:endParaRPr>
          </a:p>
          <a:p>
            <a:pPr marL="914400" lvl="0" indent="-533400" algn="l" rtl="0">
              <a:lnSpc>
                <a:spcPct val="100000"/>
              </a:lnSpc>
              <a:spcBef>
                <a:spcPts val="0"/>
              </a:spcBef>
              <a:spcAft>
                <a:spcPts val="0"/>
              </a:spcAft>
              <a:buClr>
                <a:schemeClr val="lt1"/>
              </a:buClr>
              <a:buSzPts val="4800"/>
              <a:buChar char="•"/>
            </a:pPr>
            <a:r>
              <a:rPr lang="en-US">
                <a:solidFill>
                  <a:srgbClr val="F8AD42"/>
                </a:solidFill>
              </a:rPr>
              <a:t>asynchrone </a:t>
            </a:r>
            <a:r>
              <a:rPr lang="en-US">
                <a:solidFill>
                  <a:schemeClr val="lt1"/>
                </a:solidFill>
              </a:rPr>
              <a:t>→ protocoles d’envoi de messages (RabbitMQ, Kafka)</a:t>
            </a: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5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41"/>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17</a:t>
            </a:fld>
            <a:endParaRPr/>
          </a:p>
        </p:txBody>
      </p:sp>
      <p:sp>
        <p:nvSpPr>
          <p:cNvPr id="565" name="Google Shape;565;p41"/>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Passage à la pratique</a:t>
            </a:r>
            <a:endParaRPr/>
          </a:p>
        </p:txBody>
      </p:sp>
      <p:sp>
        <p:nvSpPr>
          <p:cNvPr id="566" name="Google Shape;566;p41"/>
          <p:cNvSpPr txBox="1">
            <a:spLocks noGrp="1"/>
          </p:cNvSpPr>
          <p:nvPr>
            <p:ph type="body" idx="1"/>
          </p:nvPr>
        </p:nvSpPr>
        <p:spPr>
          <a:xfrm>
            <a:off x="2230500" y="6006300"/>
            <a:ext cx="19923000" cy="17034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None/>
            </a:pPr>
            <a:r>
              <a:rPr lang="en-US" sz="6000">
                <a:solidFill>
                  <a:schemeClr val="lt1"/>
                </a:solidFill>
              </a:rPr>
              <a:t>Comment </a:t>
            </a:r>
            <a:r>
              <a:rPr lang="en-US" sz="6000">
                <a:solidFill>
                  <a:srgbClr val="F8AD42"/>
                </a:solidFill>
              </a:rPr>
              <a:t>implémenter</a:t>
            </a:r>
            <a:r>
              <a:rPr lang="en-US" sz="6000">
                <a:solidFill>
                  <a:schemeClr val="lt1"/>
                </a:solidFill>
              </a:rPr>
              <a:t> tous les points précédents ?</a:t>
            </a:r>
            <a:endParaRPr sz="6000">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42"/>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18</a:t>
            </a:fld>
            <a:endParaRPr/>
          </a:p>
        </p:txBody>
      </p:sp>
      <p:sp>
        <p:nvSpPr>
          <p:cNvPr id="572" name="Google Shape;572;p42"/>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Stack Spring</a:t>
            </a:r>
            <a:endParaRPr/>
          </a:p>
        </p:txBody>
      </p:sp>
      <p:sp>
        <p:nvSpPr>
          <p:cNvPr id="573" name="Google Shape;573;p42"/>
          <p:cNvSpPr/>
          <p:nvPr/>
        </p:nvSpPr>
        <p:spPr>
          <a:xfrm>
            <a:off x="11079875" y="5754750"/>
            <a:ext cx="2206500" cy="2206500"/>
          </a:xfrm>
          <a:prstGeom prst="mathPlus">
            <a:avLst>
              <a:gd name="adj1" fmla="val 2352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 name="Google Shape;574;p42"/>
          <p:cNvGrpSpPr/>
          <p:nvPr/>
        </p:nvGrpSpPr>
        <p:grpSpPr>
          <a:xfrm>
            <a:off x="5102293" y="5414950"/>
            <a:ext cx="4201200" cy="4296075"/>
            <a:chOff x="5102293" y="5414950"/>
            <a:chExt cx="4201200" cy="4296075"/>
          </a:xfrm>
        </p:grpSpPr>
        <p:pic>
          <p:nvPicPr>
            <p:cNvPr id="575" name="Google Shape;575;p42"/>
            <p:cNvPicPr preferRelativeResize="0"/>
            <p:nvPr/>
          </p:nvPicPr>
          <p:blipFill>
            <a:blip r:embed="rId3">
              <a:alphaModFix/>
            </a:blip>
            <a:stretch>
              <a:fillRect/>
            </a:stretch>
          </p:blipFill>
          <p:spPr>
            <a:xfrm>
              <a:off x="5759850" y="5414950"/>
              <a:ext cx="2886075" cy="2886075"/>
            </a:xfrm>
            <a:prstGeom prst="rect">
              <a:avLst/>
            </a:prstGeom>
            <a:noFill/>
            <a:ln>
              <a:noFill/>
            </a:ln>
          </p:spPr>
        </p:pic>
        <p:sp>
          <p:nvSpPr>
            <p:cNvPr id="576" name="Google Shape;576;p42"/>
            <p:cNvSpPr/>
            <p:nvPr/>
          </p:nvSpPr>
          <p:spPr>
            <a:xfrm>
              <a:off x="5102293" y="8301025"/>
              <a:ext cx="4201200" cy="1410000"/>
            </a:xfrm>
            <a:prstGeom prst="roundRect">
              <a:avLst>
                <a:gd name="adj" fmla="val 16667"/>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a:solidFill>
                    <a:schemeClr val="lt1"/>
                  </a:solidFill>
                </a:rPr>
                <a:t>Spring Boot</a:t>
              </a:r>
              <a:endParaRPr sz="4800">
                <a:solidFill>
                  <a:schemeClr val="lt1"/>
                </a:solidFill>
              </a:endParaRPr>
            </a:p>
          </p:txBody>
        </p:sp>
      </p:grpSp>
      <p:grpSp>
        <p:nvGrpSpPr>
          <p:cNvPr id="577" name="Google Shape;577;p42"/>
          <p:cNvGrpSpPr/>
          <p:nvPr/>
        </p:nvGrpSpPr>
        <p:grpSpPr>
          <a:xfrm>
            <a:off x="15062755" y="5414963"/>
            <a:ext cx="4201200" cy="4296063"/>
            <a:chOff x="15062755" y="5414963"/>
            <a:chExt cx="4201200" cy="4296063"/>
          </a:xfrm>
        </p:grpSpPr>
        <p:pic>
          <p:nvPicPr>
            <p:cNvPr id="578" name="Google Shape;578;p42"/>
            <p:cNvPicPr preferRelativeResize="0"/>
            <p:nvPr/>
          </p:nvPicPr>
          <p:blipFill>
            <a:blip r:embed="rId4">
              <a:alphaModFix/>
            </a:blip>
            <a:stretch>
              <a:fillRect/>
            </a:stretch>
          </p:blipFill>
          <p:spPr>
            <a:xfrm>
              <a:off x="15720325" y="5414963"/>
              <a:ext cx="2886075" cy="2886075"/>
            </a:xfrm>
            <a:prstGeom prst="rect">
              <a:avLst/>
            </a:prstGeom>
            <a:noFill/>
            <a:ln>
              <a:noFill/>
            </a:ln>
          </p:spPr>
        </p:pic>
        <p:sp>
          <p:nvSpPr>
            <p:cNvPr id="579" name="Google Shape;579;p42"/>
            <p:cNvSpPr/>
            <p:nvPr/>
          </p:nvSpPr>
          <p:spPr>
            <a:xfrm>
              <a:off x="15062755" y="8301025"/>
              <a:ext cx="4201200" cy="1410000"/>
            </a:xfrm>
            <a:prstGeom prst="roundRect">
              <a:avLst>
                <a:gd name="adj" fmla="val 16667"/>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a:solidFill>
                    <a:schemeClr val="lt1"/>
                  </a:solidFill>
                </a:rPr>
                <a:t>Spring Cloud</a:t>
              </a:r>
              <a:endParaRPr sz="4800">
                <a:solidFill>
                  <a:schemeClr val="lt1"/>
                </a:solidFil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43"/>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19</a:t>
            </a:fld>
            <a:endParaRPr/>
          </a:p>
        </p:txBody>
      </p:sp>
      <p:sp>
        <p:nvSpPr>
          <p:cNvPr id="585" name="Google Shape;585;p43"/>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Spring Boot</a:t>
            </a:r>
            <a:endParaRPr/>
          </a:p>
        </p:txBody>
      </p:sp>
      <p:sp>
        <p:nvSpPr>
          <p:cNvPr id="586" name="Google Shape;586;p43"/>
          <p:cNvSpPr txBox="1">
            <a:spLocks noGrp="1"/>
          </p:cNvSpPr>
          <p:nvPr>
            <p:ph type="body" idx="1"/>
          </p:nvPr>
        </p:nvSpPr>
        <p:spPr>
          <a:xfrm>
            <a:off x="2221625" y="3253850"/>
            <a:ext cx="19923000" cy="8439900"/>
          </a:xfrm>
          <a:prstGeom prst="rect">
            <a:avLst/>
          </a:prstGeom>
          <a:noFill/>
          <a:ln>
            <a:noFill/>
          </a:ln>
        </p:spPr>
        <p:txBody>
          <a:bodyPr spcFirstLastPara="1" wrap="square" lIns="71425" tIns="71425" rIns="71425" bIns="71425" anchor="t" anchorCtr="0">
            <a:noAutofit/>
          </a:bodyPr>
          <a:lstStyle/>
          <a:p>
            <a:pPr marL="457200" lvl="0" indent="-533400" algn="l" rtl="0">
              <a:lnSpc>
                <a:spcPct val="100000"/>
              </a:lnSpc>
              <a:spcBef>
                <a:spcPts val="0"/>
              </a:spcBef>
              <a:spcAft>
                <a:spcPts val="0"/>
              </a:spcAft>
              <a:buClr>
                <a:schemeClr val="lt1"/>
              </a:buClr>
              <a:buSzPts val="4800"/>
              <a:buChar char="•"/>
            </a:pPr>
            <a:r>
              <a:rPr lang="en-US">
                <a:solidFill>
                  <a:schemeClr val="lt1"/>
                </a:solidFill>
              </a:rPr>
              <a:t>Création d’applications Spring “</a:t>
            </a:r>
            <a:r>
              <a:rPr lang="en-US">
                <a:solidFill>
                  <a:srgbClr val="F8AD42"/>
                </a:solidFill>
              </a:rPr>
              <a:t>stand-alone</a:t>
            </a:r>
            <a:r>
              <a:rPr lang="en-US">
                <a:solidFill>
                  <a:schemeClr val="lt1"/>
                </a:solidFill>
              </a:rPr>
              <a:t>”</a:t>
            </a:r>
            <a:br>
              <a:rPr lang="en-US">
                <a:solidFill>
                  <a:schemeClr val="lt1"/>
                </a:solidFill>
              </a:rPr>
            </a:br>
            <a:r>
              <a:rPr lang="en-US">
                <a:solidFill>
                  <a:schemeClr val="lt1"/>
                </a:solidFill>
              </a:rPr>
              <a:t>→ Uber jar avec serveur embarqué (Tomcat, Jetty, Undertow)</a:t>
            </a:r>
            <a:br>
              <a:rPr lang="en-US">
                <a:solidFill>
                  <a:schemeClr val="lt1"/>
                </a:solidFill>
              </a:rPr>
            </a:br>
            <a:endParaRPr>
              <a:solidFill>
                <a:schemeClr val="lt1"/>
              </a:solidFill>
            </a:endParaRPr>
          </a:p>
          <a:p>
            <a:pPr marL="457200" lvl="0" indent="-533400" algn="l" rtl="0">
              <a:lnSpc>
                <a:spcPct val="100000"/>
              </a:lnSpc>
              <a:spcBef>
                <a:spcPts val="0"/>
              </a:spcBef>
              <a:spcAft>
                <a:spcPts val="0"/>
              </a:spcAft>
              <a:buClr>
                <a:schemeClr val="lt1"/>
              </a:buClr>
              <a:buSzPts val="4800"/>
              <a:buChar char="•"/>
            </a:pPr>
            <a:r>
              <a:rPr lang="en-US">
                <a:solidFill>
                  <a:schemeClr val="lt1"/>
                </a:solidFill>
              </a:rPr>
              <a:t>Regroupe en “</a:t>
            </a:r>
            <a:r>
              <a:rPr lang="en-US">
                <a:solidFill>
                  <a:srgbClr val="F8AD42"/>
                </a:solidFill>
              </a:rPr>
              <a:t>starters</a:t>
            </a:r>
            <a:r>
              <a:rPr lang="en-US">
                <a:solidFill>
                  <a:schemeClr val="lt1"/>
                </a:solidFill>
              </a:rPr>
              <a:t>” les dépendances</a:t>
            </a:r>
            <a:br>
              <a:rPr lang="en-US">
                <a:solidFill>
                  <a:schemeClr val="lt1"/>
                </a:solidFill>
              </a:rPr>
            </a:br>
            <a:r>
              <a:rPr lang="en-US">
                <a:solidFill>
                  <a:schemeClr val="lt1"/>
                </a:solidFill>
              </a:rPr>
              <a:t>→ Facilite la configuration du build</a:t>
            </a:r>
            <a:br>
              <a:rPr lang="en-US">
                <a:solidFill>
                  <a:schemeClr val="lt1"/>
                </a:solidFill>
              </a:rPr>
            </a:br>
            <a:endParaRPr>
              <a:solidFill>
                <a:schemeClr val="lt1"/>
              </a:solidFill>
            </a:endParaRPr>
          </a:p>
          <a:p>
            <a:pPr marL="457200" lvl="0" indent="-533400" algn="l" rtl="0">
              <a:lnSpc>
                <a:spcPct val="100000"/>
              </a:lnSpc>
              <a:spcBef>
                <a:spcPts val="0"/>
              </a:spcBef>
              <a:spcAft>
                <a:spcPts val="0"/>
              </a:spcAft>
              <a:buClr>
                <a:schemeClr val="lt1"/>
              </a:buClr>
              <a:buSzPts val="4800"/>
              <a:buChar char="•"/>
            </a:pPr>
            <a:r>
              <a:rPr lang="en-US">
                <a:solidFill>
                  <a:schemeClr val="lt1"/>
                </a:solidFill>
              </a:rPr>
              <a:t>Est utilisé pour simplifier la création de microservices orientés </a:t>
            </a:r>
            <a:r>
              <a:rPr lang="en-US">
                <a:solidFill>
                  <a:srgbClr val="F8AD42"/>
                </a:solidFill>
              </a:rPr>
              <a:t>REST / JSON</a:t>
            </a:r>
            <a:endParaRPr>
              <a:solidFill>
                <a:srgbClr val="F8AD4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6"/>
          <p:cNvSpPr txBox="1">
            <a:spLocks noGrp="1"/>
          </p:cNvSpPr>
          <p:nvPr>
            <p:ph type="sldNum" idx="12"/>
          </p:nvPr>
        </p:nvSpPr>
        <p:spPr>
          <a:xfrm>
            <a:off x="12025933" y="13019484"/>
            <a:ext cx="314275" cy="485776"/>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2</a:t>
            </a:fld>
            <a:endParaRPr/>
          </a:p>
        </p:txBody>
      </p:sp>
      <p:sp>
        <p:nvSpPr>
          <p:cNvPr id="166" name="Google Shape;166;p26"/>
          <p:cNvSpPr txBox="1">
            <a:spLocks noGrp="1"/>
          </p:cNvSpPr>
          <p:nvPr>
            <p:ph type="title"/>
          </p:nvPr>
        </p:nvSpPr>
        <p:spPr>
          <a:xfrm>
            <a:off x="0" y="0"/>
            <a:ext cx="12192000" cy="6858000"/>
          </a:xfrm>
          <a:prstGeom prst="rect">
            <a:avLst/>
          </a:prstGeom>
          <a:noFill/>
          <a:ln>
            <a:noFill/>
          </a:ln>
        </p:spPr>
        <p:txBody>
          <a:bodyPr spcFirstLastPara="1" wrap="square" lIns="71425" tIns="71425" rIns="71425" bIns="71425" anchor="t" anchorCtr="0">
            <a:noAutofit/>
          </a:bodyPr>
          <a:lstStyle/>
          <a:p>
            <a:pPr marL="0" marR="0" lvl="0" indent="457200" algn="l" rtl="0">
              <a:lnSpc>
                <a:spcPct val="100000"/>
              </a:lnSpc>
              <a:spcBef>
                <a:spcPts val="0"/>
              </a:spcBef>
              <a:spcAft>
                <a:spcPts val="0"/>
              </a:spcAft>
              <a:buClr>
                <a:srgbClr val="FFFFFF"/>
              </a:buClr>
              <a:buSzPts val="9296"/>
              <a:buFont typeface="Montserrat"/>
              <a:buNone/>
            </a:pPr>
            <a:endParaRPr sz="7200"/>
          </a:p>
          <a:p>
            <a:pPr marL="0" marR="0" lvl="0" indent="457200" algn="l" rtl="0">
              <a:lnSpc>
                <a:spcPct val="100000"/>
              </a:lnSpc>
              <a:spcBef>
                <a:spcPts val="0"/>
              </a:spcBef>
              <a:spcAft>
                <a:spcPts val="0"/>
              </a:spcAft>
              <a:buClr>
                <a:srgbClr val="FFFFFF"/>
              </a:buClr>
              <a:buSzPts val="9296"/>
              <a:buFont typeface="Montserrat"/>
              <a:buNone/>
            </a:pPr>
            <a:r>
              <a:rPr lang="en-US" sz="7200"/>
              <a:t>Darren Boutros</a:t>
            </a:r>
            <a:endParaRPr sz="7200"/>
          </a:p>
          <a:p>
            <a:pPr marL="0" marR="0" lvl="0" indent="457200" algn="l" rtl="0">
              <a:lnSpc>
                <a:spcPct val="100000"/>
              </a:lnSpc>
              <a:spcBef>
                <a:spcPts val="0"/>
              </a:spcBef>
              <a:spcAft>
                <a:spcPts val="0"/>
              </a:spcAft>
              <a:buClr>
                <a:srgbClr val="FFFFFF"/>
              </a:buClr>
              <a:buSzPts val="9296"/>
              <a:buFont typeface="Montserrat"/>
              <a:buNone/>
            </a:pPr>
            <a:r>
              <a:rPr lang="en-US" sz="3000"/>
              <a:t>Développeuse @ Softeam Group</a:t>
            </a:r>
            <a:endParaRPr sz="3000"/>
          </a:p>
          <a:p>
            <a:pPr marL="0" marR="0" lvl="0" indent="0" algn="l" rtl="0">
              <a:lnSpc>
                <a:spcPct val="100000"/>
              </a:lnSpc>
              <a:spcBef>
                <a:spcPts val="0"/>
              </a:spcBef>
              <a:spcAft>
                <a:spcPts val="0"/>
              </a:spcAft>
              <a:buClr>
                <a:srgbClr val="FFFFFF"/>
              </a:buClr>
              <a:buSzPts val="9296"/>
              <a:buFont typeface="Montserrat"/>
              <a:buNone/>
            </a:pPr>
            <a:endParaRPr sz="3000"/>
          </a:p>
          <a:p>
            <a:pPr marL="0" marR="0" lvl="0" indent="0" algn="l" rtl="0">
              <a:lnSpc>
                <a:spcPct val="100000"/>
              </a:lnSpc>
              <a:spcBef>
                <a:spcPts val="0"/>
              </a:spcBef>
              <a:spcAft>
                <a:spcPts val="0"/>
              </a:spcAft>
              <a:buClr>
                <a:srgbClr val="FFFFFF"/>
              </a:buClr>
              <a:buSzPts val="9296"/>
              <a:buFont typeface="Montserrat"/>
              <a:buNone/>
            </a:pPr>
            <a:endParaRPr sz="3000"/>
          </a:p>
          <a:p>
            <a:pPr marL="1828800" marR="0" lvl="0" indent="0" algn="l" rtl="0">
              <a:lnSpc>
                <a:spcPct val="100000"/>
              </a:lnSpc>
              <a:spcBef>
                <a:spcPts val="0"/>
              </a:spcBef>
              <a:spcAft>
                <a:spcPts val="0"/>
              </a:spcAft>
              <a:buClr>
                <a:srgbClr val="FFFFFF"/>
              </a:buClr>
              <a:buSzPts val="9296"/>
              <a:buFont typeface="Montserrat"/>
              <a:buNone/>
            </a:pPr>
            <a:endParaRPr sz="3000"/>
          </a:p>
          <a:p>
            <a:pPr marL="1828800" marR="0" lvl="0" indent="457200" algn="l" rtl="0">
              <a:lnSpc>
                <a:spcPct val="100000"/>
              </a:lnSpc>
              <a:spcBef>
                <a:spcPts val="0"/>
              </a:spcBef>
              <a:spcAft>
                <a:spcPts val="0"/>
              </a:spcAft>
              <a:buClr>
                <a:srgbClr val="FFFFFF"/>
              </a:buClr>
              <a:buSzPts val="9296"/>
              <a:buFont typeface="Montserrat"/>
              <a:buNone/>
            </a:pPr>
            <a:r>
              <a:rPr lang="en-US" sz="3000"/>
              <a:t>StarTECH Java JUG</a:t>
            </a:r>
            <a:endParaRPr sz="3000"/>
          </a:p>
          <a:p>
            <a:pPr marL="1828800" marR="0" lvl="0" indent="0" algn="l" rtl="0">
              <a:lnSpc>
                <a:spcPct val="100000"/>
              </a:lnSpc>
              <a:spcBef>
                <a:spcPts val="0"/>
              </a:spcBef>
              <a:spcAft>
                <a:spcPts val="0"/>
              </a:spcAft>
              <a:buClr>
                <a:srgbClr val="FFFFFF"/>
              </a:buClr>
              <a:buSzPts val="9296"/>
              <a:buFont typeface="Montserrat"/>
              <a:buNone/>
            </a:pPr>
            <a:endParaRPr sz="3000"/>
          </a:p>
          <a:p>
            <a:pPr marL="1828800" marR="0" lvl="0" indent="0" algn="l" rtl="0">
              <a:lnSpc>
                <a:spcPct val="100000"/>
              </a:lnSpc>
              <a:spcBef>
                <a:spcPts val="0"/>
              </a:spcBef>
              <a:spcAft>
                <a:spcPts val="0"/>
              </a:spcAft>
              <a:buClr>
                <a:srgbClr val="FFFFFF"/>
              </a:buClr>
              <a:buSzPts val="9296"/>
              <a:buFont typeface="Montserrat"/>
              <a:buNone/>
            </a:pPr>
            <a:r>
              <a:rPr lang="en-US" sz="3000"/>
              <a:t> </a:t>
            </a:r>
            <a:endParaRPr sz="3000"/>
          </a:p>
          <a:p>
            <a:pPr marL="1828800" marR="0" lvl="0" indent="457200" algn="l" rtl="0">
              <a:lnSpc>
                <a:spcPct val="100000"/>
              </a:lnSpc>
              <a:spcBef>
                <a:spcPts val="0"/>
              </a:spcBef>
              <a:spcAft>
                <a:spcPts val="0"/>
              </a:spcAft>
              <a:buClr>
                <a:srgbClr val="FFFFFF"/>
              </a:buClr>
              <a:buSzPts val="9296"/>
              <a:buFont typeface="Montserrat"/>
              <a:buNone/>
            </a:pPr>
            <a:r>
              <a:rPr lang="en-US" sz="3000"/>
              <a:t>darrenboutros / @BoutrosDarren</a:t>
            </a:r>
            <a:endParaRPr sz="3000"/>
          </a:p>
          <a:p>
            <a:pPr marL="0" marR="0" lvl="0" indent="0" algn="l" rtl="0">
              <a:lnSpc>
                <a:spcPct val="100000"/>
              </a:lnSpc>
              <a:spcBef>
                <a:spcPts val="0"/>
              </a:spcBef>
              <a:spcAft>
                <a:spcPts val="0"/>
              </a:spcAft>
              <a:buClr>
                <a:srgbClr val="FFFFFF"/>
              </a:buClr>
              <a:buSzPts val="9296"/>
              <a:buFont typeface="Montserrat"/>
              <a:buNone/>
            </a:pPr>
            <a:endParaRPr sz="9296"/>
          </a:p>
          <a:p>
            <a:pPr marL="0" marR="0" lvl="0" indent="0" algn="l" rtl="0">
              <a:lnSpc>
                <a:spcPct val="100000"/>
              </a:lnSpc>
              <a:spcBef>
                <a:spcPts val="0"/>
              </a:spcBef>
              <a:spcAft>
                <a:spcPts val="0"/>
              </a:spcAft>
              <a:buClr>
                <a:srgbClr val="FFFFFF"/>
              </a:buClr>
              <a:buSzPts val="9296"/>
              <a:buFont typeface="Montserrat"/>
              <a:buNone/>
            </a:pPr>
            <a:endParaRPr sz="9296"/>
          </a:p>
        </p:txBody>
      </p:sp>
      <p:pic>
        <p:nvPicPr>
          <p:cNvPr id="167" name="Google Shape;167;p26"/>
          <p:cNvPicPr preferRelativeResize="0"/>
          <p:nvPr/>
        </p:nvPicPr>
        <p:blipFill>
          <a:blip r:embed="rId3">
            <a:alphaModFix/>
          </a:blip>
          <a:stretch>
            <a:fillRect/>
          </a:stretch>
        </p:blipFill>
        <p:spPr>
          <a:xfrm>
            <a:off x="599008" y="3490355"/>
            <a:ext cx="1533295" cy="1533295"/>
          </a:xfrm>
          <a:prstGeom prst="rect">
            <a:avLst/>
          </a:prstGeom>
          <a:noFill/>
          <a:ln>
            <a:noFill/>
          </a:ln>
        </p:spPr>
      </p:pic>
      <p:grpSp>
        <p:nvGrpSpPr>
          <p:cNvPr id="168" name="Google Shape;168;p26"/>
          <p:cNvGrpSpPr/>
          <p:nvPr/>
        </p:nvGrpSpPr>
        <p:grpSpPr>
          <a:xfrm>
            <a:off x="555085" y="5354483"/>
            <a:ext cx="1621143" cy="730302"/>
            <a:chOff x="522425" y="4765775"/>
            <a:chExt cx="2008851" cy="940625"/>
          </a:xfrm>
        </p:grpSpPr>
        <p:pic>
          <p:nvPicPr>
            <p:cNvPr id="169" name="Google Shape;169;p26"/>
            <p:cNvPicPr preferRelativeResize="0"/>
            <p:nvPr/>
          </p:nvPicPr>
          <p:blipFill>
            <a:blip r:embed="rId4">
              <a:alphaModFix/>
            </a:blip>
            <a:stretch>
              <a:fillRect/>
            </a:stretch>
          </p:blipFill>
          <p:spPr>
            <a:xfrm>
              <a:off x="522425" y="4765775"/>
              <a:ext cx="924025" cy="940625"/>
            </a:xfrm>
            <a:prstGeom prst="rect">
              <a:avLst/>
            </a:prstGeom>
            <a:noFill/>
            <a:ln>
              <a:noFill/>
            </a:ln>
          </p:spPr>
        </p:pic>
        <p:pic>
          <p:nvPicPr>
            <p:cNvPr id="170" name="Google Shape;170;p26"/>
            <p:cNvPicPr preferRelativeResize="0"/>
            <p:nvPr/>
          </p:nvPicPr>
          <p:blipFill>
            <a:blip r:embed="rId5">
              <a:alphaModFix/>
            </a:blip>
            <a:stretch>
              <a:fillRect/>
            </a:stretch>
          </p:blipFill>
          <p:spPr>
            <a:xfrm>
              <a:off x="1577444" y="4765775"/>
              <a:ext cx="953832" cy="940625"/>
            </a:xfrm>
            <a:prstGeom prst="rect">
              <a:avLst/>
            </a:prstGeom>
            <a:noFill/>
            <a:ln>
              <a:noFill/>
            </a:ln>
          </p:spPr>
        </p:pic>
      </p:grpSp>
      <p:sp>
        <p:nvSpPr>
          <p:cNvPr id="171" name="Google Shape;171;p26"/>
          <p:cNvSpPr txBox="1">
            <a:spLocks noGrp="1"/>
          </p:cNvSpPr>
          <p:nvPr>
            <p:ph type="title"/>
          </p:nvPr>
        </p:nvSpPr>
        <p:spPr>
          <a:xfrm>
            <a:off x="12192000" y="0"/>
            <a:ext cx="12192000" cy="6858000"/>
          </a:xfrm>
          <a:prstGeom prst="rect">
            <a:avLst/>
          </a:prstGeom>
          <a:noFill/>
          <a:ln>
            <a:noFill/>
          </a:ln>
        </p:spPr>
        <p:txBody>
          <a:bodyPr spcFirstLastPara="1" wrap="square" lIns="71425" tIns="71425" rIns="71425" bIns="71425" anchor="t" anchorCtr="0">
            <a:noAutofit/>
          </a:bodyPr>
          <a:lstStyle/>
          <a:p>
            <a:pPr marL="0" marR="0" lvl="0" indent="457200" algn="l" rtl="0">
              <a:lnSpc>
                <a:spcPct val="100000"/>
              </a:lnSpc>
              <a:spcBef>
                <a:spcPts val="0"/>
              </a:spcBef>
              <a:spcAft>
                <a:spcPts val="0"/>
              </a:spcAft>
              <a:buClr>
                <a:srgbClr val="FFFFFF"/>
              </a:buClr>
              <a:buSzPts val="9296"/>
              <a:buFont typeface="Montserrat"/>
              <a:buNone/>
            </a:pPr>
            <a:endParaRPr sz="7200"/>
          </a:p>
          <a:p>
            <a:pPr marL="0" marR="0" lvl="0" indent="457200" algn="l" rtl="0">
              <a:lnSpc>
                <a:spcPct val="100000"/>
              </a:lnSpc>
              <a:spcBef>
                <a:spcPts val="0"/>
              </a:spcBef>
              <a:spcAft>
                <a:spcPts val="0"/>
              </a:spcAft>
              <a:buClr>
                <a:srgbClr val="FFFFFF"/>
              </a:buClr>
              <a:buSzPts val="9296"/>
              <a:buFont typeface="Montserrat"/>
              <a:buNone/>
            </a:pPr>
            <a:r>
              <a:rPr lang="en-US" sz="7200"/>
              <a:t>Thomas SCHWENDER</a:t>
            </a:r>
            <a:endParaRPr sz="7200"/>
          </a:p>
          <a:p>
            <a:pPr marL="0" marR="0" lvl="0" indent="457200" algn="l" rtl="0">
              <a:lnSpc>
                <a:spcPct val="100000"/>
              </a:lnSpc>
              <a:spcBef>
                <a:spcPts val="0"/>
              </a:spcBef>
              <a:spcAft>
                <a:spcPts val="0"/>
              </a:spcAft>
              <a:buClr>
                <a:srgbClr val="FFFFFF"/>
              </a:buClr>
              <a:buSzPts val="9296"/>
              <a:buFont typeface="Montserrat"/>
              <a:buNone/>
            </a:pPr>
            <a:r>
              <a:rPr lang="en-US" sz="3000"/>
              <a:t>Développeur @ Softeam Group</a:t>
            </a:r>
            <a:endParaRPr sz="3000"/>
          </a:p>
          <a:p>
            <a:pPr marL="0" marR="0" lvl="0" indent="0" algn="l" rtl="0">
              <a:lnSpc>
                <a:spcPct val="100000"/>
              </a:lnSpc>
              <a:spcBef>
                <a:spcPts val="0"/>
              </a:spcBef>
              <a:spcAft>
                <a:spcPts val="0"/>
              </a:spcAft>
              <a:buClr>
                <a:srgbClr val="FFFFFF"/>
              </a:buClr>
              <a:buSzPts val="9296"/>
              <a:buFont typeface="Montserrat"/>
              <a:buNone/>
            </a:pPr>
            <a:endParaRPr sz="3000"/>
          </a:p>
          <a:p>
            <a:pPr marL="0" marR="0" lvl="0" indent="0" algn="l" rtl="0">
              <a:lnSpc>
                <a:spcPct val="100000"/>
              </a:lnSpc>
              <a:spcBef>
                <a:spcPts val="0"/>
              </a:spcBef>
              <a:spcAft>
                <a:spcPts val="0"/>
              </a:spcAft>
              <a:buClr>
                <a:srgbClr val="FFFFFF"/>
              </a:buClr>
              <a:buSzPts val="9296"/>
              <a:buFont typeface="Montserrat"/>
              <a:buNone/>
            </a:pPr>
            <a:endParaRPr sz="3000"/>
          </a:p>
          <a:p>
            <a:pPr marL="1828800" marR="0" lvl="0" indent="0" algn="l" rtl="0">
              <a:lnSpc>
                <a:spcPct val="100000"/>
              </a:lnSpc>
              <a:spcBef>
                <a:spcPts val="0"/>
              </a:spcBef>
              <a:spcAft>
                <a:spcPts val="0"/>
              </a:spcAft>
              <a:buClr>
                <a:srgbClr val="FFFFFF"/>
              </a:buClr>
              <a:buSzPts val="9296"/>
              <a:buFont typeface="Montserrat"/>
              <a:buNone/>
            </a:pPr>
            <a:endParaRPr sz="3000"/>
          </a:p>
          <a:p>
            <a:pPr marL="1828800" marR="0" lvl="0" indent="457200" algn="l" rtl="0">
              <a:lnSpc>
                <a:spcPct val="100000"/>
              </a:lnSpc>
              <a:spcBef>
                <a:spcPts val="0"/>
              </a:spcBef>
              <a:spcAft>
                <a:spcPts val="0"/>
              </a:spcAft>
              <a:buClr>
                <a:srgbClr val="FFFFFF"/>
              </a:buClr>
              <a:buSzPts val="9296"/>
              <a:buFont typeface="Montserrat"/>
              <a:buNone/>
            </a:pPr>
            <a:r>
              <a:rPr lang="en-US" sz="3000"/>
              <a:t>StarTECH Java JUG</a:t>
            </a:r>
            <a:endParaRPr sz="3000"/>
          </a:p>
          <a:p>
            <a:pPr marL="1828800" marR="0" lvl="0" indent="0" algn="l" rtl="0">
              <a:lnSpc>
                <a:spcPct val="100000"/>
              </a:lnSpc>
              <a:spcBef>
                <a:spcPts val="0"/>
              </a:spcBef>
              <a:spcAft>
                <a:spcPts val="0"/>
              </a:spcAft>
              <a:buClr>
                <a:srgbClr val="FFFFFF"/>
              </a:buClr>
              <a:buSzPts val="9296"/>
              <a:buFont typeface="Montserrat"/>
              <a:buNone/>
            </a:pPr>
            <a:endParaRPr sz="3000"/>
          </a:p>
          <a:p>
            <a:pPr marL="1828800" marR="0" lvl="0" indent="0" algn="l" rtl="0">
              <a:lnSpc>
                <a:spcPct val="100000"/>
              </a:lnSpc>
              <a:spcBef>
                <a:spcPts val="0"/>
              </a:spcBef>
              <a:spcAft>
                <a:spcPts val="0"/>
              </a:spcAft>
              <a:buClr>
                <a:srgbClr val="FFFFFF"/>
              </a:buClr>
              <a:buSzPts val="9296"/>
              <a:buFont typeface="Montserrat"/>
              <a:buNone/>
            </a:pPr>
            <a:r>
              <a:rPr lang="en-US" sz="3000"/>
              <a:t> </a:t>
            </a:r>
            <a:endParaRPr sz="3000"/>
          </a:p>
          <a:p>
            <a:pPr marL="1828800" marR="0" lvl="0" indent="457200" algn="l" rtl="0">
              <a:lnSpc>
                <a:spcPct val="100000"/>
              </a:lnSpc>
              <a:spcBef>
                <a:spcPts val="0"/>
              </a:spcBef>
              <a:spcAft>
                <a:spcPts val="0"/>
              </a:spcAft>
              <a:buClr>
                <a:srgbClr val="FFFFFF"/>
              </a:buClr>
              <a:buSzPts val="9296"/>
              <a:buFont typeface="Montserrat"/>
              <a:buNone/>
            </a:pPr>
            <a:r>
              <a:rPr lang="en-US" sz="3000"/>
              <a:t>ardemius / @thomasschwender</a:t>
            </a:r>
            <a:endParaRPr sz="3000"/>
          </a:p>
          <a:p>
            <a:pPr marL="0" marR="0" lvl="0" indent="0" algn="l" rtl="0">
              <a:lnSpc>
                <a:spcPct val="100000"/>
              </a:lnSpc>
              <a:spcBef>
                <a:spcPts val="0"/>
              </a:spcBef>
              <a:spcAft>
                <a:spcPts val="0"/>
              </a:spcAft>
              <a:buClr>
                <a:srgbClr val="FFFFFF"/>
              </a:buClr>
              <a:buSzPts val="9296"/>
              <a:buFont typeface="Montserrat"/>
              <a:buNone/>
            </a:pPr>
            <a:endParaRPr sz="9296"/>
          </a:p>
          <a:p>
            <a:pPr marL="0" marR="0" lvl="0" indent="0" algn="l" rtl="0">
              <a:lnSpc>
                <a:spcPct val="100000"/>
              </a:lnSpc>
              <a:spcBef>
                <a:spcPts val="0"/>
              </a:spcBef>
              <a:spcAft>
                <a:spcPts val="0"/>
              </a:spcAft>
              <a:buClr>
                <a:srgbClr val="FFFFFF"/>
              </a:buClr>
              <a:buSzPts val="9296"/>
              <a:buFont typeface="Montserrat"/>
              <a:buNone/>
            </a:pPr>
            <a:endParaRPr sz="9296"/>
          </a:p>
        </p:txBody>
      </p:sp>
      <p:pic>
        <p:nvPicPr>
          <p:cNvPr id="172" name="Google Shape;172;p26"/>
          <p:cNvPicPr preferRelativeResize="0"/>
          <p:nvPr/>
        </p:nvPicPr>
        <p:blipFill>
          <a:blip r:embed="rId3">
            <a:alphaModFix/>
          </a:blip>
          <a:stretch>
            <a:fillRect/>
          </a:stretch>
        </p:blipFill>
        <p:spPr>
          <a:xfrm>
            <a:off x="12791008" y="3490355"/>
            <a:ext cx="1533295" cy="1533295"/>
          </a:xfrm>
          <a:prstGeom prst="rect">
            <a:avLst/>
          </a:prstGeom>
          <a:noFill/>
          <a:ln>
            <a:noFill/>
          </a:ln>
        </p:spPr>
      </p:pic>
      <p:grpSp>
        <p:nvGrpSpPr>
          <p:cNvPr id="173" name="Google Shape;173;p26"/>
          <p:cNvGrpSpPr/>
          <p:nvPr/>
        </p:nvGrpSpPr>
        <p:grpSpPr>
          <a:xfrm>
            <a:off x="12747085" y="5354483"/>
            <a:ext cx="1621143" cy="730302"/>
            <a:chOff x="522425" y="4765775"/>
            <a:chExt cx="2008851" cy="940625"/>
          </a:xfrm>
        </p:grpSpPr>
        <p:pic>
          <p:nvPicPr>
            <p:cNvPr id="174" name="Google Shape;174;p26"/>
            <p:cNvPicPr preferRelativeResize="0"/>
            <p:nvPr/>
          </p:nvPicPr>
          <p:blipFill>
            <a:blip r:embed="rId4">
              <a:alphaModFix/>
            </a:blip>
            <a:stretch>
              <a:fillRect/>
            </a:stretch>
          </p:blipFill>
          <p:spPr>
            <a:xfrm>
              <a:off x="522425" y="4765775"/>
              <a:ext cx="924025" cy="940625"/>
            </a:xfrm>
            <a:prstGeom prst="rect">
              <a:avLst/>
            </a:prstGeom>
            <a:noFill/>
            <a:ln>
              <a:noFill/>
            </a:ln>
          </p:spPr>
        </p:pic>
        <p:pic>
          <p:nvPicPr>
            <p:cNvPr id="175" name="Google Shape;175;p26"/>
            <p:cNvPicPr preferRelativeResize="0"/>
            <p:nvPr/>
          </p:nvPicPr>
          <p:blipFill>
            <a:blip r:embed="rId5">
              <a:alphaModFix/>
            </a:blip>
            <a:stretch>
              <a:fillRect/>
            </a:stretch>
          </p:blipFill>
          <p:spPr>
            <a:xfrm>
              <a:off x="1577444" y="4765775"/>
              <a:ext cx="953832" cy="940625"/>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44"/>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20</a:t>
            </a:fld>
            <a:endParaRPr/>
          </a:p>
        </p:txBody>
      </p:sp>
      <p:sp>
        <p:nvSpPr>
          <p:cNvPr id="592" name="Google Shape;592;p44"/>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Spring Cloud</a:t>
            </a:r>
            <a:endParaRPr/>
          </a:p>
        </p:txBody>
      </p:sp>
      <p:sp>
        <p:nvSpPr>
          <p:cNvPr id="593" name="Google Shape;593;p44"/>
          <p:cNvSpPr txBox="1">
            <a:spLocks noGrp="1"/>
          </p:cNvSpPr>
          <p:nvPr>
            <p:ph type="body" idx="1"/>
          </p:nvPr>
        </p:nvSpPr>
        <p:spPr>
          <a:xfrm>
            <a:off x="2221625" y="3253850"/>
            <a:ext cx="19923000" cy="9906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sz="3600">
                <a:solidFill>
                  <a:schemeClr val="lt1"/>
                </a:solidFill>
              </a:rPr>
              <a:t>Encapsule plusieurs frameworks assurant des fonctionnalités du “capability model” :</a:t>
            </a:r>
            <a:endParaRPr sz="3600">
              <a:solidFill>
                <a:schemeClr val="lt1"/>
              </a:solidFill>
            </a:endParaRPr>
          </a:p>
        </p:txBody>
      </p:sp>
      <p:sp>
        <p:nvSpPr>
          <p:cNvPr id="594" name="Google Shape;594;p44"/>
          <p:cNvSpPr txBox="1">
            <a:spLocks noGrp="1"/>
          </p:cNvSpPr>
          <p:nvPr>
            <p:ph type="body" idx="1"/>
          </p:nvPr>
        </p:nvSpPr>
        <p:spPr>
          <a:xfrm>
            <a:off x="2221625" y="4777850"/>
            <a:ext cx="19659000" cy="6926100"/>
          </a:xfrm>
          <a:prstGeom prst="rect">
            <a:avLst/>
          </a:prstGeom>
          <a:noFill/>
          <a:ln>
            <a:noFill/>
          </a:ln>
        </p:spPr>
        <p:txBody>
          <a:bodyPr spcFirstLastPara="1" wrap="square" lIns="71425" tIns="71425" rIns="71425" bIns="71425" anchor="t" anchorCtr="0">
            <a:noAutofit/>
          </a:bodyPr>
          <a:lstStyle/>
          <a:p>
            <a:pPr marL="914400" lvl="0" indent="-457200" algn="l" rtl="0">
              <a:spcBef>
                <a:spcPts val="0"/>
              </a:spcBef>
              <a:spcAft>
                <a:spcPts val="0"/>
              </a:spcAft>
              <a:buClr>
                <a:schemeClr val="lt1"/>
              </a:buClr>
              <a:buSzPts val="3600"/>
              <a:buChar char="•"/>
            </a:pPr>
            <a:r>
              <a:rPr lang="en-US" sz="3600" dirty="0">
                <a:solidFill>
                  <a:srgbClr val="F8AD42"/>
                </a:solidFill>
              </a:rPr>
              <a:t>Spring Cloud Netflix</a:t>
            </a:r>
            <a:r>
              <a:rPr lang="en-US" sz="3600" dirty="0">
                <a:solidFill>
                  <a:schemeClr val="lt1"/>
                </a:solidFill>
              </a:rPr>
              <a:t> : </a:t>
            </a:r>
            <a:r>
              <a:rPr lang="en-US" sz="3600" dirty="0" err="1">
                <a:solidFill>
                  <a:schemeClr val="lt1"/>
                </a:solidFill>
              </a:rPr>
              <a:t>intègre</a:t>
            </a:r>
            <a:r>
              <a:rPr lang="en-US" sz="3600" dirty="0">
                <a:solidFill>
                  <a:schemeClr val="lt1"/>
                </a:solidFill>
              </a:rPr>
              <a:t> la suite Netflix OSS (</a:t>
            </a:r>
            <a:r>
              <a:rPr lang="en-US" sz="3600" dirty="0" err="1">
                <a:solidFill>
                  <a:schemeClr val="lt1"/>
                </a:solidFill>
              </a:rPr>
              <a:t>Zuul</a:t>
            </a:r>
            <a:r>
              <a:rPr lang="en-US" sz="3600" dirty="0">
                <a:solidFill>
                  <a:schemeClr val="lt1"/>
                </a:solidFill>
              </a:rPr>
              <a:t>, Eureka, Ribbon, </a:t>
            </a:r>
            <a:r>
              <a:rPr lang="en-US" sz="3600" dirty="0" err="1">
                <a:solidFill>
                  <a:schemeClr val="lt1"/>
                </a:solidFill>
              </a:rPr>
              <a:t>Hystrix</a:t>
            </a:r>
            <a:r>
              <a:rPr lang="en-US" sz="3600" dirty="0">
                <a:solidFill>
                  <a:schemeClr val="lt1"/>
                </a:solidFill>
              </a:rPr>
              <a:t>, etc.)</a:t>
            </a:r>
            <a:br>
              <a:rPr lang="en-US" sz="3600" dirty="0">
                <a:solidFill>
                  <a:schemeClr val="lt1"/>
                </a:solidFill>
              </a:rPr>
            </a:br>
            <a:r>
              <a:rPr lang="en-US" sz="3600" dirty="0">
                <a:solidFill>
                  <a:schemeClr val="lt1"/>
                </a:solidFill>
              </a:rPr>
              <a:t> </a:t>
            </a:r>
            <a:endParaRPr sz="3600" dirty="0">
              <a:solidFill>
                <a:schemeClr val="lt1"/>
              </a:solidFill>
            </a:endParaRPr>
          </a:p>
          <a:p>
            <a:pPr marL="914400" lvl="0" indent="-457200" algn="l" rtl="0">
              <a:lnSpc>
                <a:spcPct val="100000"/>
              </a:lnSpc>
              <a:spcBef>
                <a:spcPts val="0"/>
              </a:spcBef>
              <a:spcAft>
                <a:spcPts val="0"/>
              </a:spcAft>
              <a:buClr>
                <a:schemeClr val="lt1"/>
              </a:buClr>
              <a:buSzPts val="3600"/>
              <a:buChar char="•"/>
            </a:pPr>
            <a:r>
              <a:rPr lang="en-US" sz="3600" dirty="0">
                <a:solidFill>
                  <a:srgbClr val="F8AD42"/>
                </a:solidFill>
              </a:rPr>
              <a:t>Spring Cloud Consul</a:t>
            </a:r>
            <a:r>
              <a:rPr lang="en-US" sz="3600" dirty="0">
                <a:solidFill>
                  <a:schemeClr val="lt1"/>
                </a:solidFill>
              </a:rPr>
              <a:t> : </a:t>
            </a:r>
            <a:r>
              <a:rPr lang="en-US" sz="3600" dirty="0" err="1">
                <a:solidFill>
                  <a:schemeClr val="lt1"/>
                </a:solidFill>
              </a:rPr>
              <a:t>intègre</a:t>
            </a:r>
            <a:r>
              <a:rPr lang="en-US" sz="3600" dirty="0">
                <a:solidFill>
                  <a:schemeClr val="lt1"/>
                </a:solidFill>
              </a:rPr>
              <a:t> </a:t>
            </a:r>
            <a:r>
              <a:rPr lang="en-US" sz="3600" dirty="0" err="1">
                <a:solidFill>
                  <a:schemeClr val="lt1"/>
                </a:solidFill>
              </a:rPr>
              <a:t>Hashicorp</a:t>
            </a:r>
            <a:r>
              <a:rPr lang="en-US" sz="3600" dirty="0">
                <a:solidFill>
                  <a:schemeClr val="lt1"/>
                </a:solidFill>
              </a:rPr>
              <a:t> Consul (service discovery)</a:t>
            </a:r>
            <a:br>
              <a:rPr lang="en-US" sz="3600" dirty="0">
                <a:solidFill>
                  <a:schemeClr val="lt1"/>
                </a:solidFill>
              </a:rPr>
            </a:br>
            <a:endParaRPr sz="3600" dirty="0">
              <a:solidFill>
                <a:schemeClr val="lt1"/>
              </a:solidFill>
            </a:endParaRPr>
          </a:p>
          <a:p>
            <a:pPr marL="914400" lvl="0" indent="-457200" algn="l" rtl="0">
              <a:lnSpc>
                <a:spcPct val="100000"/>
              </a:lnSpc>
              <a:spcBef>
                <a:spcPts val="0"/>
              </a:spcBef>
              <a:spcAft>
                <a:spcPts val="0"/>
              </a:spcAft>
              <a:buClr>
                <a:schemeClr val="lt1"/>
              </a:buClr>
              <a:buSzPts val="3600"/>
              <a:buChar char="•"/>
            </a:pPr>
            <a:r>
              <a:rPr lang="en-US" sz="3600" dirty="0">
                <a:solidFill>
                  <a:srgbClr val="F8AD42"/>
                </a:solidFill>
              </a:rPr>
              <a:t>Spring Cloud Sleuth</a:t>
            </a:r>
            <a:r>
              <a:rPr lang="en-US" sz="3600" dirty="0">
                <a:solidFill>
                  <a:schemeClr val="lt1"/>
                </a:solidFill>
              </a:rPr>
              <a:t> : tracing </a:t>
            </a:r>
            <a:r>
              <a:rPr lang="en-US" sz="3600" dirty="0" err="1">
                <a:solidFill>
                  <a:schemeClr val="lt1"/>
                </a:solidFill>
              </a:rPr>
              <a:t>distribué</a:t>
            </a:r>
            <a:r>
              <a:rPr lang="en-US" sz="3600" dirty="0">
                <a:solidFill>
                  <a:schemeClr val="lt1"/>
                </a:solidFill>
              </a:rPr>
              <a:t> via </a:t>
            </a:r>
            <a:r>
              <a:rPr lang="en-US" sz="3600" dirty="0" err="1">
                <a:solidFill>
                  <a:schemeClr val="lt1"/>
                </a:solidFill>
              </a:rPr>
              <a:t>l’ajout</a:t>
            </a:r>
            <a:r>
              <a:rPr lang="en-US" sz="3600" dirty="0">
                <a:solidFill>
                  <a:schemeClr val="lt1"/>
                </a:solidFill>
              </a:rPr>
              <a:t> d’un ID de </a:t>
            </a:r>
            <a:r>
              <a:rPr lang="en-US" sz="3600" dirty="0" err="1">
                <a:solidFill>
                  <a:schemeClr val="lt1"/>
                </a:solidFill>
              </a:rPr>
              <a:t>corrélation</a:t>
            </a:r>
            <a:br>
              <a:rPr lang="en-US" sz="3600" dirty="0">
                <a:solidFill>
                  <a:schemeClr val="lt1"/>
                </a:solidFill>
              </a:rPr>
            </a:br>
            <a:endParaRPr sz="3600" dirty="0">
              <a:solidFill>
                <a:schemeClr val="lt1"/>
              </a:solidFill>
            </a:endParaRPr>
          </a:p>
          <a:p>
            <a:pPr marL="914400" lvl="0" indent="-457200" algn="l" rtl="0">
              <a:lnSpc>
                <a:spcPct val="100000"/>
              </a:lnSpc>
              <a:spcBef>
                <a:spcPts val="0"/>
              </a:spcBef>
              <a:spcAft>
                <a:spcPts val="0"/>
              </a:spcAft>
              <a:buClr>
                <a:schemeClr val="lt1"/>
              </a:buClr>
              <a:buSzPts val="3600"/>
              <a:buChar char="•"/>
            </a:pPr>
            <a:r>
              <a:rPr lang="en-US" sz="3600" dirty="0">
                <a:solidFill>
                  <a:srgbClr val="F8AD42"/>
                </a:solidFill>
              </a:rPr>
              <a:t>Spring Cloud Security</a:t>
            </a:r>
            <a:r>
              <a:rPr lang="en-US" sz="3600" dirty="0">
                <a:solidFill>
                  <a:schemeClr val="lt1"/>
                </a:solidFill>
              </a:rPr>
              <a:t> : framework </a:t>
            </a:r>
            <a:r>
              <a:rPr lang="en-US" sz="3600" dirty="0" err="1">
                <a:solidFill>
                  <a:schemeClr val="lt1"/>
                </a:solidFill>
              </a:rPr>
              <a:t>d’authentification</a:t>
            </a:r>
            <a:r>
              <a:rPr lang="en-US" sz="3600" dirty="0">
                <a:solidFill>
                  <a:schemeClr val="lt1"/>
                </a:solidFill>
              </a:rPr>
              <a:t> et </a:t>
            </a:r>
            <a:r>
              <a:rPr lang="en-US" sz="3600" dirty="0" err="1">
                <a:solidFill>
                  <a:schemeClr val="lt1"/>
                </a:solidFill>
              </a:rPr>
              <a:t>d’autorisation</a:t>
            </a:r>
            <a:r>
              <a:rPr lang="en-US" sz="3600" dirty="0">
                <a:solidFill>
                  <a:schemeClr val="lt1"/>
                </a:solidFill>
              </a:rPr>
              <a:t> (OAuth2)</a:t>
            </a:r>
            <a:br>
              <a:rPr lang="en-US" sz="3600" dirty="0">
                <a:solidFill>
                  <a:schemeClr val="lt1"/>
                </a:solidFill>
              </a:rPr>
            </a:br>
            <a:endParaRPr sz="3600" dirty="0">
              <a:solidFill>
                <a:schemeClr val="lt1"/>
              </a:solidFill>
            </a:endParaRPr>
          </a:p>
          <a:p>
            <a:pPr marL="914400" lvl="0" indent="-457200" algn="l" rtl="0">
              <a:lnSpc>
                <a:spcPct val="100000"/>
              </a:lnSpc>
              <a:spcBef>
                <a:spcPts val="0"/>
              </a:spcBef>
              <a:spcAft>
                <a:spcPts val="0"/>
              </a:spcAft>
              <a:buClr>
                <a:schemeClr val="lt1"/>
              </a:buClr>
              <a:buSzPts val="3600"/>
              <a:buChar char="•"/>
            </a:pPr>
            <a:r>
              <a:rPr lang="en-US" sz="3600" dirty="0">
                <a:solidFill>
                  <a:srgbClr val="F8AD42"/>
                </a:solidFill>
              </a:rPr>
              <a:t>Spring Cloud Stream</a:t>
            </a:r>
            <a:r>
              <a:rPr lang="en-US" sz="3600" dirty="0">
                <a:solidFill>
                  <a:schemeClr val="lt1"/>
                </a:solidFill>
              </a:rPr>
              <a:t> : framework </a:t>
            </a:r>
            <a:r>
              <a:rPr lang="en-US" sz="3600" dirty="0" err="1">
                <a:solidFill>
                  <a:schemeClr val="lt1"/>
                </a:solidFill>
              </a:rPr>
              <a:t>facilitant</a:t>
            </a:r>
            <a:r>
              <a:rPr lang="en-US" sz="3600" dirty="0">
                <a:solidFill>
                  <a:schemeClr val="lt1"/>
                </a:solidFill>
              </a:rPr>
              <a:t> </a:t>
            </a:r>
            <a:r>
              <a:rPr lang="en-US" sz="3600" dirty="0" err="1">
                <a:solidFill>
                  <a:schemeClr val="lt1"/>
                </a:solidFill>
              </a:rPr>
              <a:t>l’intégration</a:t>
            </a:r>
            <a:r>
              <a:rPr lang="en-US" sz="3600" dirty="0">
                <a:solidFill>
                  <a:schemeClr val="lt1"/>
                </a:solidFill>
              </a:rPr>
              <a:t> de brokers de message (RabbitMQ, Kafka) pour la communication </a:t>
            </a:r>
            <a:r>
              <a:rPr lang="en-US" sz="3600" dirty="0" err="1">
                <a:solidFill>
                  <a:schemeClr val="lt1"/>
                </a:solidFill>
              </a:rPr>
              <a:t>asynchrone</a:t>
            </a:r>
            <a:r>
              <a:rPr lang="en-US" sz="3600" dirty="0">
                <a:solidFill>
                  <a:schemeClr val="lt1"/>
                </a:solidFill>
              </a:rPr>
              <a:t>.</a:t>
            </a:r>
            <a:br>
              <a:rPr lang="en-US" sz="3600" dirty="0">
                <a:solidFill>
                  <a:schemeClr val="lt1"/>
                </a:solidFill>
              </a:rPr>
            </a:br>
            <a:endParaRPr sz="3600" dirty="0">
              <a:solidFill>
                <a:schemeClr val="lt1"/>
              </a:solidFill>
            </a:endParaRPr>
          </a:p>
          <a:p>
            <a:pPr marL="914400" lvl="0" indent="-457200" algn="l" rtl="0">
              <a:lnSpc>
                <a:spcPct val="100000"/>
              </a:lnSpc>
              <a:spcBef>
                <a:spcPts val="0"/>
              </a:spcBef>
              <a:spcAft>
                <a:spcPts val="0"/>
              </a:spcAft>
              <a:buClr>
                <a:schemeClr val="lt1"/>
              </a:buClr>
              <a:buSzPts val="3600"/>
              <a:buChar char="•"/>
            </a:pPr>
            <a:r>
              <a:rPr lang="en-US" sz="3600" dirty="0">
                <a:solidFill>
                  <a:schemeClr val="lt1"/>
                </a:solidFill>
              </a:rPr>
              <a:t>etc.</a:t>
            </a:r>
            <a:endParaRPr sz="3600" dirty="0">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pic>
        <p:nvPicPr>
          <p:cNvPr id="599" name="Google Shape;599;p45"/>
          <p:cNvPicPr preferRelativeResize="0"/>
          <p:nvPr/>
        </p:nvPicPr>
        <p:blipFill>
          <a:blip r:embed="rId3">
            <a:alphaModFix/>
          </a:blip>
          <a:stretch>
            <a:fillRect/>
          </a:stretch>
        </p:blipFill>
        <p:spPr>
          <a:xfrm>
            <a:off x="3692375" y="3943450"/>
            <a:ext cx="16999250" cy="3695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46"/>
          <p:cNvSpPr/>
          <p:nvPr/>
        </p:nvSpPr>
        <p:spPr>
          <a:xfrm>
            <a:off x="7392725" y="3077563"/>
            <a:ext cx="9580800" cy="95808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6"/>
          <p:cNvSpPr/>
          <p:nvPr/>
        </p:nvSpPr>
        <p:spPr>
          <a:xfrm>
            <a:off x="11512050" y="8407600"/>
            <a:ext cx="3727200" cy="3727200"/>
          </a:xfrm>
          <a:prstGeom prst="ellipse">
            <a:avLst/>
          </a:prstGeom>
          <a:noFill/>
          <a:ln w="38100" cap="flat" cmpd="sng">
            <a:solidFill>
              <a:srgbClr val="F8AD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6"/>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22</a:t>
            </a:fld>
            <a:endParaRPr/>
          </a:p>
        </p:txBody>
      </p:sp>
      <p:sp>
        <p:nvSpPr>
          <p:cNvPr id="607" name="Google Shape;607;p46"/>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8500"/>
              <a:t>Java EE, c’est pour du monolithe...</a:t>
            </a:r>
            <a:endParaRPr sz="8500"/>
          </a:p>
        </p:txBody>
      </p:sp>
      <p:sp>
        <p:nvSpPr>
          <p:cNvPr id="608" name="Google Shape;608;p46"/>
          <p:cNvSpPr/>
          <p:nvPr/>
        </p:nvSpPr>
        <p:spPr>
          <a:xfrm>
            <a:off x="10328394" y="3627125"/>
            <a:ext cx="3727200" cy="6189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a:solidFill>
                  <a:srgbClr val="313741"/>
                </a:solidFill>
              </a:rPr>
              <a:t>Java EE 8 full platform</a:t>
            </a:r>
            <a:endParaRPr sz="2400">
              <a:solidFill>
                <a:srgbClr val="313741"/>
              </a:solidFill>
            </a:endParaRPr>
          </a:p>
        </p:txBody>
      </p:sp>
      <p:sp>
        <p:nvSpPr>
          <p:cNvPr id="609" name="Google Shape;609;p46"/>
          <p:cNvSpPr/>
          <p:nvPr/>
        </p:nvSpPr>
        <p:spPr>
          <a:xfrm>
            <a:off x="12333524" y="8969925"/>
            <a:ext cx="1802700" cy="61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JAX-RS</a:t>
            </a:r>
            <a:endParaRPr sz="3000">
              <a:solidFill>
                <a:schemeClr val="lt2"/>
              </a:solidFill>
            </a:endParaRPr>
          </a:p>
        </p:txBody>
      </p:sp>
      <p:sp>
        <p:nvSpPr>
          <p:cNvPr id="610" name="Google Shape;610;p46"/>
          <p:cNvSpPr/>
          <p:nvPr/>
        </p:nvSpPr>
        <p:spPr>
          <a:xfrm>
            <a:off x="12932874" y="9911388"/>
            <a:ext cx="1802700" cy="61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CDI</a:t>
            </a:r>
            <a:endParaRPr sz="3000">
              <a:solidFill>
                <a:schemeClr val="lt2"/>
              </a:solidFill>
            </a:endParaRPr>
          </a:p>
        </p:txBody>
      </p:sp>
      <p:sp>
        <p:nvSpPr>
          <p:cNvPr id="611" name="Google Shape;611;p46"/>
          <p:cNvSpPr/>
          <p:nvPr/>
        </p:nvSpPr>
        <p:spPr>
          <a:xfrm>
            <a:off x="11809574" y="10852850"/>
            <a:ext cx="1802700" cy="61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JSON-P</a:t>
            </a:r>
            <a:endParaRPr sz="3000">
              <a:solidFill>
                <a:schemeClr val="lt2"/>
              </a:solidFill>
            </a:endParaRPr>
          </a:p>
        </p:txBody>
      </p:sp>
      <p:sp>
        <p:nvSpPr>
          <p:cNvPr id="612" name="Google Shape;612;p46"/>
          <p:cNvSpPr/>
          <p:nvPr/>
        </p:nvSpPr>
        <p:spPr>
          <a:xfrm>
            <a:off x="12479150" y="7282525"/>
            <a:ext cx="1802700" cy="97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Bean validation</a:t>
            </a:r>
            <a:endParaRPr sz="3000">
              <a:solidFill>
                <a:schemeClr val="lt2"/>
              </a:solidFill>
            </a:endParaRPr>
          </a:p>
        </p:txBody>
      </p:sp>
      <p:sp>
        <p:nvSpPr>
          <p:cNvPr id="613" name="Google Shape;613;p46"/>
          <p:cNvSpPr/>
          <p:nvPr/>
        </p:nvSpPr>
        <p:spPr>
          <a:xfrm>
            <a:off x="9452388" y="8371825"/>
            <a:ext cx="18027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Servlet</a:t>
            </a:r>
            <a:endParaRPr sz="3000">
              <a:solidFill>
                <a:schemeClr val="lt2"/>
              </a:solidFill>
            </a:endParaRPr>
          </a:p>
        </p:txBody>
      </p:sp>
      <p:sp>
        <p:nvSpPr>
          <p:cNvPr id="614" name="Google Shape;614;p46"/>
          <p:cNvSpPr/>
          <p:nvPr/>
        </p:nvSpPr>
        <p:spPr>
          <a:xfrm>
            <a:off x="7392725" y="7806325"/>
            <a:ext cx="18027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JSP</a:t>
            </a:r>
            <a:endParaRPr sz="3000">
              <a:solidFill>
                <a:schemeClr val="lt2"/>
              </a:solidFill>
            </a:endParaRPr>
          </a:p>
        </p:txBody>
      </p:sp>
      <p:sp>
        <p:nvSpPr>
          <p:cNvPr id="615" name="Google Shape;615;p46"/>
          <p:cNvSpPr/>
          <p:nvPr/>
        </p:nvSpPr>
        <p:spPr>
          <a:xfrm>
            <a:off x="10328400" y="7324500"/>
            <a:ext cx="18027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EL</a:t>
            </a:r>
            <a:endParaRPr sz="3000">
              <a:solidFill>
                <a:schemeClr val="lt2"/>
              </a:solidFill>
            </a:endParaRPr>
          </a:p>
        </p:txBody>
      </p:sp>
      <p:sp>
        <p:nvSpPr>
          <p:cNvPr id="616" name="Google Shape;616;p46"/>
          <p:cNvSpPr/>
          <p:nvPr/>
        </p:nvSpPr>
        <p:spPr>
          <a:xfrm>
            <a:off x="14562050" y="8344925"/>
            <a:ext cx="18027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EJB</a:t>
            </a:r>
            <a:endParaRPr sz="3000">
              <a:solidFill>
                <a:schemeClr val="lt2"/>
              </a:solidFill>
            </a:endParaRPr>
          </a:p>
        </p:txBody>
      </p:sp>
      <p:sp>
        <p:nvSpPr>
          <p:cNvPr id="617" name="Google Shape;617;p46"/>
          <p:cNvSpPr/>
          <p:nvPr/>
        </p:nvSpPr>
        <p:spPr>
          <a:xfrm>
            <a:off x="7815600" y="6691925"/>
            <a:ext cx="25983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Interceptors</a:t>
            </a:r>
            <a:endParaRPr sz="3000">
              <a:solidFill>
                <a:schemeClr val="lt2"/>
              </a:solidFill>
            </a:endParaRPr>
          </a:p>
        </p:txBody>
      </p:sp>
      <p:sp>
        <p:nvSpPr>
          <p:cNvPr id="618" name="Google Shape;618;p46"/>
          <p:cNvSpPr/>
          <p:nvPr/>
        </p:nvSpPr>
        <p:spPr>
          <a:xfrm>
            <a:off x="9740200" y="5753100"/>
            <a:ext cx="15021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JMS</a:t>
            </a:r>
            <a:endParaRPr sz="3000">
              <a:solidFill>
                <a:schemeClr val="lt2"/>
              </a:solidFill>
            </a:endParaRPr>
          </a:p>
        </p:txBody>
      </p:sp>
      <p:sp>
        <p:nvSpPr>
          <p:cNvPr id="619" name="Google Shape;619;p46"/>
          <p:cNvSpPr/>
          <p:nvPr/>
        </p:nvSpPr>
        <p:spPr>
          <a:xfrm>
            <a:off x="11129450" y="4708275"/>
            <a:ext cx="15021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JTA</a:t>
            </a:r>
            <a:endParaRPr sz="3000">
              <a:solidFill>
                <a:schemeClr val="lt2"/>
              </a:solidFill>
            </a:endParaRPr>
          </a:p>
        </p:txBody>
      </p:sp>
      <p:sp>
        <p:nvSpPr>
          <p:cNvPr id="620" name="Google Shape;620;p46"/>
          <p:cNvSpPr/>
          <p:nvPr/>
        </p:nvSpPr>
        <p:spPr>
          <a:xfrm>
            <a:off x="8916250" y="4708275"/>
            <a:ext cx="19752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Javamail</a:t>
            </a:r>
            <a:endParaRPr sz="3000">
              <a:solidFill>
                <a:schemeClr val="lt2"/>
              </a:solidFill>
            </a:endParaRPr>
          </a:p>
        </p:txBody>
      </p:sp>
      <p:sp>
        <p:nvSpPr>
          <p:cNvPr id="621" name="Google Shape;621;p46"/>
          <p:cNvSpPr/>
          <p:nvPr/>
        </p:nvSpPr>
        <p:spPr>
          <a:xfrm>
            <a:off x="13079200" y="5539275"/>
            <a:ext cx="25983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JSON-B</a:t>
            </a:r>
            <a:endParaRPr sz="3000">
              <a:solidFill>
                <a:schemeClr val="lt2"/>
              </a:solidFill>
            </a:endParaRPr>
          </a:p>
        </p:txBody>
      </p:sp>
      <p:sp>
        <p:nvSpPr>
          <p:cNvPr id="622" name="Google Shape;622;p46"/>
          <p:cNvSpPr/>
          <p:nvPr/>
        </p:nvSpPr>
        <p:spPr>
          <a:xfrm>
            <a:off x="11242300" y="6304063"/>
            <a:ext cx="25983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Security</a:t>
            </a:r>
            <a:endParaRPr sz="3000">
              <a:solidFill>
                <a:schemeClr val="lt2"/>
              </a:solidFill>
            </a:endParaRPr>
          </a:p>
        </p:txBody>
      </p:sp>
      <p:sp>
        <p:nvSpPr>
          <p:cNvPr id="623" name="Google Shape;623;p46"/>
          <p:cNvSpPr/>
          <p:nvPr/>
        </p:nvSpPr>
        <p:spPr>
          <a:xfrm>
            <a:off x="14055600" y="6691913"/>
            <a:ext cx="25983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JMX</a:t>
            </a:r>
            <a:endParaRPr sz="3000">
              <a:solidFill>
                <a:schemeClr val="lt2"/>
              </a:solidFill>
            </a:endParaRPr>
          </a:p>
        </p:txBody>
      </p:sp>
      <p:sp>
        <p:nvSpPr>
          <p:cNvPr id="624" name="Google Shape;624;p46"/>
          <p:cNvSpPr/>
          <p:nvPr/>
        </p:nvSpPr>
        <p:spPr>
          <a:xfrm>
            <a:off x="8213400" y="9419150"/>
            <a:ext cx="18027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JPA</a:t>
            </a:r>
            <a:endParaRPr sz="3000">
              <a:solidFill>
                <a:schemeClr val="lt2"/>
              </a:solidFill>
            </a:endParaRPr>
          </a:p>
        </p:txBody>
      </p:sp>
      <p:sp>
        <p:nvSpPr>
          <p:cNvPr id="625" name="Google Shape;625;p46"/>
          <p:cNvSpPr/>
          <p:nvPr/>
        </p:nvSpPr>
        <p:spPr>
          <a:xfrm>
            <a:off x="9326750" y="10466475"/>
            <a:ext cx="1802700" cy="83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solidFill>
                  <a:schemeClr val="lt2"/>
                </a:solidFill>
              </a:rPr>
              <a:t>JSTL</a:t>
            </a:r>
            <a:endParaRPr sz="3000">
              <a:solidFill>
                <a:schemeClr val="lt2"/>
              </a:solidFill>
            </a:endParaRPr>
          </a:p>
        </p:txBody>
      </p:sp>
      <p:sp>
        <p:nvSpPr>
          <p:cNvPr id="626" name="Google Shape;626;p46"/>
          <p:cNvSpPr/>
          <p:nvPr/>
        </p:nvSpPr>
        <p:spPr>
          <a:xfrm>
            <a:off x="18828175" y="7697225"/>
            <a:ext cx="3565200" cy="3861900"/>
          </a:xfrm>
          <a:prstGeom prst="roundRect">
            <a:avLst>
              <a:gd name="adj" fmla="val 16667"/>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F8AD42"/>
                </a:solidFill>
              </a:rPr>
              <a:t>Ce que vous voulez pour votre microservice...</a:t>
            </a:r>
            <a:endParaRPr sz="3600">
              <a:solidFill>
                <a:srgbClr val="F8AD42"/>
              </a:solidFill>
            </a:endParaRPr>
          </a:p>
        </p:txBody>
      </p:sp>
      <p:sp>
        <p:nvSpPr>
          <p:cNvPr id="627" name="Google Shape;627;p46"/>
          <p:cNvSpPr/>
          <p:nvPr/>
        </p:nvSpPr>
        <p:spPr>
          <a:xfrm>
            <a:off x="1941725" y="3051313"/>
            <a:ext cx="4408500" cy="3861900"/>
          </a:xfrm>
          <a:prstGeom prst="roundRect">
            <a:avLst>
              <a:gd name="adj" fmla="val 16667"/>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Les 40 JSRs que fournit la plateforme JEE complète...</a:t>
            </a:r>
            <a:endParaRPr sz="3600">
              <a:solidFill>
                <a:schemeClr val="lt1"/>
              </a:solidFill>
            </a:endParaRPr>
          </a:p>
        </p:txBody>
      </p:sp>
      <p:cxnSp>
        <p:nvCxnSpPr>
          <p:cNvPr id="628" name="Google Shape;628;p46"/>
          <p:cNvCxnSpPr>
            <a:endCxn id="627" idx="3"/>
          </p:cNvCxnSpPr>
          <p:nvPr/>
        </p:nvCxnSpPr>
        <p:spPr>
          <a:xfrm rot="10800000">
            <a:off x="6350225" y="4982263"/>
            <a:ext cx="1661700" cy="463500"/>
          </a:xfrm>
          <a:prstGeom prst="straightConnector1">
            <a:avLst/>
          </a:prstGeom>
          <a:noFill/>
          <a:ln w="38100" cap="flat" cmpd="sng">
            <a:solidFill>
              <a:schemeClr val="lt1"/>
            </a:solidFill>
            <a:prstDash val="solid"/>
            <a:round/>
            <a:headEnd type="triangle" w="med" len="med"/>
            <a:tailEnd type="none" w="med" len="med"/>
          </a:ln>
        </p:spPr>
      </p:cxnSp>
      <p:cxnSp>
        <p:nvCxnSpPr>
          <p:cNvPr id="629" name="Google Shape;629;p46"/>
          <p:cNvCxnSpPr>
            <a:stCxn id="605" idx="6"/>
            <a:endCxn id="626" idx="1"/>
          </p:cNvCxnSpPr>
          <p:nvPr/>
        </p:nvCxnSpPr>
        <p:spPr>
          <a:xfrm rot="10800000" flipH="1">
            <a:off x="15239250" y="9628300"/>
            <a:ext cx="3588900" cy="642900"/>
          </a:xfrm>
          <a:prstGeom prst="straightConnector1">
            <a:avLst/>
          </a:prstGeom>
          <a:noFill/>
          <a:ln w="38100" cap="flat" cmpd="sng">
            <a:solidFill>
              <a:srgbClr val="F8AD42"/>
            </a:solidFill>
            <a:prstDash val="solid"/>
            <a:round/>
            <a:headEnd type="triangl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47"/>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23</a:t>
            </a:fld>
            <a:endParaRPr/>
          </a:p>
        </p:txBody>
      </p:sp>
      <p:sp>
        <p:nvSpPr>
          <p:cNvPr id="635" name="Google Shape;635;p47"/>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9500"/>
              <a:t>Just enough App Server (JeAS)</a:t>
            </a:r>
            <a:endParaRPr sz="9500"/>
          </a:p>
        </p:txBody>
      </p:sp>
      <p:grpSp>
        <p:nvGrpSpPr>
          <p:cNvPr id="636" name="Google Shape;636;p47"/>
          <p:cNvGrpSpPr/>
          <p:nvPr/>
        </p:nvGrpSpPr>
        <p:grpSpPr>
          <a:xfrm>
            <a:off x="1208950" y="4280525"/>
            <a:ext cx="4873500" cy="5298300"/>
            <a:chOff x="904150" y="4280525"/>
            <a:chExt cx="4873500" cy="5298300"/>
          </a:xfrm>
        </p:grpSpPr>
        <p:sp>
          <p:nvSpPr>
            <p:cNvPr id="637" name="Google Shape;637;p47"/>
            <p:cNvSpPr/>
            <p:nvPr/>
          </p:nvSpPr>
          <p:spPr>
            <a:xfrm>
              <a:off x="904150" y="5111525"/>
              <a:ext cx="4633500" cy="44673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7"/>
            <p:cNvSpPr/>
            <p:nvPr/>
          </p:nvSpPr>
          <p:spPr>
            <a:xfrm>
              <a:off x="1202200" y="5785775"/>
              <a:ext cx="4003200" cy="3423600"/>
            </a:xfrm>
            <a:prstGeom prst="roundRect">
              <a:avLst>
                <a:gd name="adj" fmla="val 16667"/>
              </a:avLst>
            </a:prstGeom>
            <a:noFill/>
            <a:ln w="3810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7"/>
            <p:cNvSpPr/>
            <p:nvPr/>
          </p:nvSpPr>
          <p:spPr>
            <a:xfrm>
              <a:off x="904150" y="4280525"/>
              <a:ext cx="4873500" cy="83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Machine physique ou virtuelle</a:t>
              </a:r>
              <a:endParaRPr sz="2400">
                <a:solidFill>
                  <a:schemeClr val="lt2"/>
                </a:solidFill>
              </a:endParaRPr>
            </a:p>
          </p:txBody>
        </p:sp>
        <p:sp>
          <p:nvSpPr>
            <p:cNvPr id="640" name="Google Shape;640;p47"/>
            <p:cNvSpPr/>
            <p:nvPr/>
          </p:nvSpPr>
          <p:spPr>
            <a:xfrm>
              <a:off x="1580100" y="5187725"/>
              <a:ext cx="1010700" cy="6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JVM</a:t>
              </a:r>
              <a:endParaRPr sz="2400">
                <a:solidFill>
                  <a:schemeClr val="lt2"/>
                </a:solidFill>
              </a:endParaRPr>
            </a:p>
          </p:txBody>
        </p:sp>
        <p:sp>
          <p:nvSpPr>
            <p:cNvPr id="641" name="Google Shape;641;p47"/>
            <p:cNvSpPr/>
            <p:nvPr/>
          </p:nvSpPr>
          <p:spPr>
            <a:xfrm>
              <a:off x="1526800" y="6538625"/>
              <a:ext cx="3346200" cy="22227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7"/>
            <p:cNvSpPr/>
            <p:nvPr/>
          </p:nvSpPr>
          <p:spPr>
            <a:xfrm>
              <a:off x="1526800" y="5896325"/>
              <a:ext cx="3346200" cy="6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serveur d’application</a:t>
              </a:r>
              <a:endParaRPr sz="2400">
                <a:solidFill>
                  <a:schemeClr val="lt2"/>
                </a:solidFill>
              </a:endParaRPr>
            </a:p>
          </p:txBody>
        </p:sp>
        <p:sp>
          <p:nvSpPr>
            <p:cNvPr id="643" name="Google Shape;643;p47"/>
            <p:cNvSpPr/>
            <p:nvPr/>
          </p:nvSpPr>
          <p:spPr>
            <a:xfrm>
              <a:off x="1855279" y="6772925"/>
              <a:ext cx="1169100" cy="7764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a:solidFill>
                    <a:srgbClr val="313741"/>
                  </a:solidFill>
                </a:rPr>
                <a:t>WAR</a:t>
              </a:r>
              <a:endParaRPr sz="2400">
                <a:solidFill>
                  <a:srgbClr val="313741"/>
                </a:solidFill>
              </a:endParaRPr>
            </a:p>
          </p:txBody>
        </p:sp>
        <p:sp>
          <p:nvSpPr>
            <p:cNvPr id="644" name="Google Shape;644;p47"/>
            <p:cNvSpPr/>
            <p:nvPr/>
          </p:nvSpPr>
          <p:spPr>
            <a:xfrm>
              <a:off x="3333986" y="6772925"/>
              <a:ext cx="1169100" cy="7764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a:solidFill>
                    <a:srgbClr val="313741"/>
                  </a:solidFill>
                </a:rPr>
                <a:t>WAR</a:t>
              </a:r>
              <a:endParaRPr sz="2400">
                <a:solidFill>
                  <a:srgbClr val="313741"/>
                </a:solidFill>
              </a:endParaRPr>
            </a:p>
          </p:txBody>
        </p:sp>
        <p:sp>
          <p:nvSpPr>
            <p:cNvPr id="645" name="Google Shape;645;p47"/>
            <p:cNvSpPr/>
            <p:nvPr/>
          </p:nvSpPr>
          <p:spPr>
            <a:xfrm>
              <a:off x="1855279" y="7793525"/>
              <a:ext cx="1169100" cy="7764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a:solidFill>
                    <a:srgbClr val="313741"/>
                  </a:solidFill>
                </a:rPr>
                <a:t>WAR</a:t>
              </a:r>
              <a:endParaRPr sz="2400">
                <a:solidFill>
                  <a:srgbClr val="313741"/>
                </a:solidFill>
              </a:endParaRPr>
            </a:p>
          </p:txBody>
        </p:sp>
        <p:sp>
          <p:nvSpPr>
            <p:cNvPr id="646" name="Google Shape;646;p47"/>
            <p:cNvSpPr/>
            <p:nvPr/>
          </p:nvSpPr>
          <p:spPr>
            <a:xfrm>
              <a:off x="3333986" y="7793525"/>
              <a:ext cx="1169100" cy="7764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a:solidFill>
                    <a:srgbClr val="313741"/>
                  </a:solidFill>
                </a:rPr>
                <a:t>WAR</a:t>
              </a:r>
              <a:endParaRPr sz="2400">
                <a:solidFill>
                  <a:srgbClr val="313741"/>
                </a:solidFill>
              </a:endParaRPr>
            </a:p>
          </p:txBody>
        </p:sp>
      </p:grpSp>
      <p:grpSp>
        <p:nvGrpSpPr>
          <p:cNvPr id="647" name="Google Shape;647;p47"/>
          <p:cNvGrpSpPr/>
          <p:nvPr/>
        </p:nvGrpSpPr>
        <p:grpSpPr>
          <a:xfrm>
            <a:off x="11746800" y="4802375"/>
            <a:ext cx="4873500" cy="4254600"/>
            <a:chOff x="7073075" y="2949475"/>
            <a:chExt cx="4873500" cy="4254600"/>
          </a:xfrm>
        </p:grpSpPr>
        <p:sp>
          <p:nvSpPr>
            <p:cNvPr id="648" name="Google Shape;648;p47"/>
            <p:cNvSpPr/>
            <p:nvPr/>
          </p:nvSpPr>
          <p:spPr>
            <a:xfrm>
              <a:off x="7073075" y="3780475"/>
              <a:ext cx="4187700" cy="34236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7"/>
            <p:cNvSpPr/>
            <p:nvPr/>
          </p:nvSpPr>
          <p:spPr>
            <a:xfrm>
              <a:off x="7371125" y="4454725"/>
              <a:ext cx="3557400" cy="2344200"/>
            </a:xfrm>
            <a:prstGeom prst="roundRect">
              <a:avLst>
                <a:gd name="adj" fmla="val 16667"/>
              </a:avLst>
            </a:prstGeom>
            <a:noFill/>
            <a:ln w="3810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7"/>
            <p:cNvSpPr/>
            <p:nvPr/>
          </p:nvSpPr>
          <p:spPr>
            <a:xfrm>
              <a:off x="7073075" y="2949475"/>
              <a:ext cx="4873500" cy="83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Machine physique ou virtuelle</a:t>
              </a:r>
              <a:endParaRPr sz="2400">
                <a:solidFill>
                  <a:schemeClr val="lt2"/>
                </a:solidFill>
              </a:endParaRPr>
            </a:p>
          </p:txBody>
        </p:sp>
        <p:sp>
          <p:nvSpPr>
            <p:cNvPr id="651" name="Google Shape;651;p47"/>
            <p:cNvSpPr/>
            <p:nvPr/>
          </p:nvSpPr>
          <p:spPr>
            <a:xfrm>
              <a:off x="7749025" y="3856675"/>
              <a:ext cx="1010700" cy="6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JVM</a:t>
              </a:r>
              <a:endParaRPr sz="2400">
                <a:solidFill>
                  <a:schemeClr val="lt2"/>
                </a:solidFill>
              </a:endParaRPr>
            </a:p>
          </p:txBody>
        </p:sp>
        <p:sp>
          <p:nvSpPr>
            <p:cNvPr id="652" name="Google Shape;652;p47"/>
            <p:cNvSpPr/>
            <p:nvPr/>
          </p:nvSpPr>
          <p:spPr>
            <a:xfrm>
              <a:off x="7695725" y="5207575"/>
              <a:ext cx="2974200" cy="12720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7"/>
            <p:cNvSpPr/>
            <p:nvPr/>
          </p:nvSpPr>
          <p:spPr>
            <a:xfrm>
              <a:off x="7695725" y="4565275"/>
              <a:ext cx="3346200" cy="6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JeAS runtime</a:t>
              </a:r>
              <a:endParaRPr sz="2400">
                <a:solidFill>
                  <a:schemeClr val="lt2"/>
                </a:solidFill>
              </a:endParaRPr>
            </a:p>
          </p:txBody>
        </p:sp>
        <p:sp>
          <p:nvSpPr>
            <p:cNvPr id="654" name="Google Shape;654;p47"/>
            <p:cNvSpPr/>
            <p:nvPr/>
          </p:nvSpPr>
          <p:spPr>
            <a:xfrm>
              <a:off x="8176597" y="5441875"/>
              <a:ext cx="2055000" cy="7764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a:solidFill>
                    <a:srgbClr val="313741"/>
                  </a:solidFill>
                </a:rPr>
                <a:t>microservice</a:t>
              </a:r>
              <a:endParaRPr sz="2400">
                <a:solidFill>
                  <a:srgbClr val="313741"/>
                </a:solidFill>
              </a:endParaRPr>
            </a:p>
          </p:txBody>
        </p:sp>
      </p:grpSp>
      <p:grpSp>
        <p:nvGrpSpPr>
          <p:cNvPr id="655" name="Google Shape;655;p47"/>
          <p:cNvGrpSpPr/>
          <p:nvPr/>
        </p:nvGrpSpPr>
        <p:grpSpPr>
          <a:xfrm>
            <a:off x="17118750" y="4802375"/>
            <a:ext cx="4873500" cy="4254600"/>
            <a:chOff x="6767350" y="7735400"/>
            <a:chExt cx="4873500" cy="4254600"/>
          </a:xfrm>
        </p:grpSpPr>
        <p:sp>
          <p:nvSpPr>
            <p:cNvPr id="656" name="Google Shape;656;p47"/>
            <p:cNvSpPr/>
            <p:nvPr/>
          </p:nvSpPr>
          <p:spPr>
            <a:xfrm>
              <a:off x="6767350" y="8566400"/>
              <a:ext cx="4187700" cy="34236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7"/>
            <p:cNvSpPr/>
            <p:nvPr/>
          </p:nvSpPr>
          <p:spPr>
            <a:xfrm>
              <a:off x="7065400" y="9240650"/>
              <a:ext cx="3557400" cy="2344200"/>
            </a:xfrm>
            <a:prstGeom prst="roundRect">
              <a:avLst>
                <a:gd name="adj" fmla="val 16667"/>
              </a:avLst>
            </a:prstGeom>
            <a:noFill/>
            <a:ln w="3810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7"/>
            <p:cNvSpPr/>
            <p:nvPr/>
          </p:nvSpPr>
          <p:spPr>
            <a:xfrm>
              <a:off x="6767350" y="7735400"/>
              <a:ext cx="4873500" cy="83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Machine physique ou virtuelle</a:t>
              </a:r>
              <a:endParaRPr sz="2400">
                <a:solidFill>
                  <a:schemeClr val="lt2"/>
                </a:solidFill>
              </a:endParaRPr>
            </a:p>
          </p:txBody>
        </p:sp>
        <p:sp>
          <p:nvSpPr>
            <p:cNvPr id="659" name="Google Shape;659;p47"/>
            <p:cNvSpPr/>
            <p:nvPr/>
          </p:nvSpPr>
          <p:spPr>
            <a:xfrm>
              <a:off x="7443300" y="8642600"/>
              <a:ext cx="1010700" cy="6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JVM</a:t>
              </a:r>
              <a:endParaRPr sz="2400">
                <a:solidFill>
                  <a:schemeClr val="lt2"/>
                </a:solidFill>
              </a:endParaRPr>
            </a:p>
          </p:txBody>
        </p:sp>
        <p:sp>
          <p:nvSpPr>
            <p:cNvPr id="660" name="Google Shape;660;p47"/>
            <p:cNvSpPr/>
            <p:nvPr/>
          </p:nvSpPr>
          <p:spPr>
            <a:xfrm>
              <a:off x="7390000" y="9993500"/>
              <a:ext cx="2974200" cy="1272000"/>
            </a:xfrm>
            <a:prstGeom prst="rect">
              <a:avLst/>
            </a:prstGeom>
            <a:noFill/>
            <a:ln w="38100" cap="flat" cmpd="sng">
              <a:solidFill>
                <a:srgbClr val="F8AD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7"/>
            <p:cNvSpPr/>
            <p:nvPr/>
          </p:nvSpPr>
          <p:spPr>
            <a:xfrm>
              <a:off x="7390000" y="9351200"/>
              <a:ext cx="3346200" cy="6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F8AD42"/>
                  </a:solidFill>
                </a:rPr>
                <a:t>JeAS runtime</a:t>
              </a:r>
              <a:endParaRPr sz="2400">
                <a:solidFill>
                  <a:srgbClr val="F8AD42"/>
                </a:solidFill>
              </a:endParaRPr>
            </a:p>
          </p:txBody>
        </p:sp>
        <p:sp>
          <p:nvSpPr>
            <p:cNvPr id="662" name="Google Shape;662;p47"/>
            <p:cNvSpPr/>
            <p:nvPr/>
          </p:nvSpPr>
          <p:spPr>
            <a:xfrm>
              <a:off x="7870872" y="10227800"/>
              <a:ext cx="2055000" cy="7764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a:solidFill>
                    <a:srgbClr val="313741"/>
                  </a:solidFill>
                </a:rPr>
                <a:t>microservice</a:t>
              </a:r>
              <a:endParaRPr sz="2400">
                <a:solidFill>
                  <a:srgbClr val="313741"/>
                </a:solidFill>
              </a:endParaRPr>
            </a:p>
          </p:txBody>
        </p:sp>
      </p:grpSp>
      <p:sp>
        <p:nvSpPr>
          <p:cNvPr id="663" name="Google Shape;663;p47"/>
          <p:cNvSpPr/>
          <p:nvPr/>
        </p:nvSpPr>
        <p:spPr>
          <a:xfrm>
            <a:off x="769450" y="3082988"/>
            <a:ext cx="5752500" cy="83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000">
                <a:solidFill>
                  <a:schemeClr val="lt2"/>
                </a:solidFill>
              </a:rPr>
              <a:t>Application Java EE “classique”</a:t>
            </a:r>
            <a:endParaRPr sz="3000">
              <a:solidFill>
                <a:schemeClr val="lt2"/>
              </a:solidFill>
            </a:endParaRPr>
          </a:p>
        </p:txBody>
      </p:sp>
      <p:sp>
        <p:nvSpPr>
          <p:cNvPr id="664" name="Google Shape;664;p47"/>
          <p:cNvSpPr/>
          <p:nvPr/>
        </p:nvSpPr>
        <p:spPr>
          <a:xfrm>
            <a:off x="12182614" y="3083000"/>
            <a:ext cx="9134117" cy="83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000" dirty="0">
                <a:solidFill>
                  <a:schemeClr val="lt2"/>
                </a:solidFill>
              </a:rPr>
              <a:t>Enterprise Java microservices avec runtimes </a:t>
            </a:r>
            <a:r>
              <a:rPr lang="en-US" sz="3000" dirty="0" err="1">
                <a:solidFill>
                  <a:schemeClr val="lt2"/>
                </a:solidFill>
              </a:rPr>
              <a:t>JeAS</a:t>
            </a:r>
            <a:endParaRPr sz="3000" dirty="0">
              <a:solidFill>
                <a:schemeClr val="lt2"/>
              </a:solidFill>
            </a:endParaRPr>
          </a:p>
        </p:txBody>
      </p:sp>
      <p:sp>
        <p:nvSpPr>
          <p:cNvPr id="665" name="Google Shape;665;p47"/>
          <p:cNvSpPr/>
          <p:nvPr/>
        </p:nvSpPr>
        <p:spPr>
          <a:xfrm>
            <a:off x="7345475" y="6830325"/>
            <a:ext cx="3138300" cy="1089000"/>
          </a:xfrm>
          <a:prstGeom prst="rightArrow">
            <a:avLst>
              <a:gd name="adj1" fmla="val 50000"/>
              <a:gd name="adj2"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7"/>
          <p:cNvSpPr/>
          <p:nvPr/>
        </p:nvSpPr>
        <p:spPr>
          <a:xfrm>
            <a:off x="21553925" y="3606175"/>
            <a:ext cx="2139300" cy="83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F8AD42"/>
                </a:solidFill>
              </a:rPr>
              <a:t>  un Uber jar</a:t>
            </a:r>
            <a:endParaRPr sz="2400">
              <a:solidFill>
                <a:srgbClr val="F8AD42"/>
              </a:solidFill>
            </a:endParaRPr>
          </a:p>
        </p:txBody>
      </p:sp>
      <p:cxnSp>
        <p:nvCxnSpPr>
          <p:cNvPr id="667" name="Google Shape;667;p47"/>
          <p:cNvCxnSpPr>
            <a:stCxn id="661" idx="0"/>
            <a:endCxn id="666" idx="1"/>
          </p:cNvCxnSpPr>
          <p:nvPr/>
        </p:nvCxnSpPr>
        <p:spPr>
          <a:xfrm rot="10800000" flipH="1">
            <a:off x="19414500" y="4021775"/>
            <a:ext cx="2139300" cy="2396400"/>
          </a:xfrm>
          <a:prstGeom prst="straightConnector1">
            <a:avLst/>
          </a:prstGeom>
          <a:noFill/>
          <a:ln w="38100" cap="flat" cmpd="sng">
            <a:solidFill>
              <a:srgbClr val="F8AD42"/>
            </a:solidFill>
            <a:prstDash val="solid"/>
            <a:round/>
            <a:headEnd type="triangle" w="med" len="med"/>
            <a:tailEnd type="none" w="med" len="med"/>
          </a:ln>
        </p:spPr>
      </p:cxnSp>
      <p:sp>
        <p:nvSpPr>
          <p:cNvPr id="668" name="Google Shape;668;p47"/>
          <p:cNvSpPr/>
          <p:nvPr/>
        </p:nvSpPr>
        <p:spPr>
          <a:xfrm>
            <a:off x="11746800" y="9578850"/>
            <a:ext cx="12436200" cy="194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000">
                <a:solidFill>
                  <a:schemeClr val="lt2"/>
                </a:solidFill>
              </a:rPr>
              <a:t>JeAS </a:t>
            </a:r>
            <a:r>
              <a:rPr lang="en-US" sz="3000">
                <a:solidFill>
                  <a:srgbClr val="F8AD42"/>
                </a:solidFill>
              </a:rPr>
              <a:t>inverse </a:t>
            </a:r>
            <a:r>
              <a:rPr lang="en-US" sz="3000">
                <a:solidFill>
                  <a:schemeClr val="lt2"/>
                </a:solidFill>
              </a:rPr>
              <a:t>la relation entre serveur d’application et application :</a:t>
            </a:r>
            <a:endParaRPr sz="3000">
              <a:solidFill>
                <a:schemeClr val="lt2"/>
              </a:solidFill>
            </a:endParaRPr>
          </a:p>
          <a:p>
            <a:pPr marL="0" lvl="0" indent="0" algn="l" rtl="0">
              <a:spcBef>
                <a:spcPts val="0"/>
              </a:spcBef>
              <a:spcAft>
                <a:spcPts val="0"/>
              </a:spcAft>
              <a:buNone/>
            </a:pPr>
            <a:r>
              <a:rPr lang="en-US" sz="3000">
                <a:solidFill>
                  <a:schemeClr val="lt2"/>
                </a:solidFill>
              </a:rPr>
              <a:t>→ On ne packaque QUE les parties du serveur d’application dont l’application a besoin.</a:t>
            </a:r>
            <a:endParaRPr sz="3000">
              <a:solidFill>
                <a:schemeClr val="lt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48"/>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24</a:t>
            </a:fld>
            <a:endParaRPr/>
          </a:p>
        </p:txBody>
      </p:sp>
      <p:sp>
        <p:nvSpPr>
          <p:cNvPr id="674" name="Google Shape;674;p48"/>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Eclipse MicroProfile</a:t>
            </a:r>
            <a:endParaRPr/>
          </a:p>
        </p:txBody>
      </p:sp>
      <p:pic>
        <p:nvPicPr>
          <p:cNvPr id="675" name="Google Shape;675;p48"/>
          <p:cNvPicPr preferRelativeResize="0"/>
          <p:nvPr/>
        </p:nvPicPr>
        <p:blipFill>
          <a:blip r:embed="rId3">
            <a:alphaModFix/>
          </a:blip>
          <a:stretch>
            <a:fillRect/>
          </a:stretch>
        </p:blipFill>
        <p:spPr>
          <a:xfrm>
            <a:off x="635050" y="3791325"/>
            <a:ext cx="10591150" cy="6133350"/>
          </a:xfrm>
          <a:prstGeom prst="rect">
            <a:avLst/>
          </a:prstGeom>
          <a:noFill/>
          <a:ln>
            <a:noFill/>
          </a:ln>
        </p:spPr>
      </p:pic>
      <p:sp>
        <p:nvSpPr>
          <p:cNvPr id="676" name="Google Shape;676;p48"/>
          <p:cNvSpPr/>
          <p:nvPr/>
        </p:nvSpPr>
        <p:spPr>
          <a:xfrm>
            <a:off x="13250900" y="3067950"/>
            <a:ext cx="10591200" cy="7580100"/>
          </a:xfrm>
          <a:prstGeom prst="rect">
            <a:avLst/>
          </a:prstGeom>
          <a:noFill/>
          <a:ln>
            <a:noFill/>
          </a:ln>
        </p:spPr>
        <p:txBody>
          <a:bodyPr spcFirstLastPara="1" wrap="square" lIns="91425" tIns="91425" rIns="91425" bIns="91425" anchor="ctr" anchorCtr="0">
            <a:noAutofit/>
          </a:bodyPr>
          <a:lstStyle/>
          <a:p>
            <a:pPr marL="457200" lvl="0" indent="-457200" algn="l" rtl="0">
              <a:spcBef>
                <a:spcPts val="0"/>
              </a:spcBef>
              <a:spcAft>
                <a:spcPts val="0"/>
              </a:spcAft>
              <a:buClr>
                <a:schemeClr val="lt2"/>
              </a:buClr>
              <a:buSzPts val="3600"/>
              <a:buChar char="●"/>
            </a:pPr>
            <a:r>
              <a:rPr lang="en-US" sz="3600">
                <a:solidFill>
                  <a:schemeClr val="lt2"/>
                </a:solidFill>
              </a:rPr>
              <a:t>Une </a:t>
            </a:r>
            <a:r>
              <a:rPr lang="en-US" sz="3600">
                <a:solidFill>
                  <a:srgbClr val="F8AD42"/>
                </a:solidFill>
              </a:rPr>
              <a:t>initiative communautaire</a:t>
            </a:r>
            <a:r>
              <a:rPr lang="en-US" sz="3600">
                <a:solidFill>
                  <a:schemeClr val="lt2"/>
                </a:solidFill>
              </a:rPr>
              <a:t> (entre autres Red Hat, IBM, Tomitribe, Payara) pour “optimiser </a:t>
            </a:r>
            <a:r>
              <a:rPr lang="en-US" sz="3600">
                <a:solidFill>
                  <a:srgbClr val="F8AD42"/>
                </a:solidFill>
              </a:rPr>
              <a:t>Java Enterprise</a:t>
            </a:r>
            <a:r>
              <a:rPr lang="en-US" sz="3600">
                <a:solidFill>
                  <a:schemeClr val="lt2"/>
                </a:solidFill>
              </a:rPr>
              <a:t> pour les </a:t>
            </a:r>
            <a:r>
              <a:rPr lang="en-US" sz="3600">
                <a:solidFill>
                  <a:srgbClr val="F8AD42"/>
                </a:solidFill>
              </a:rPr>
              <a:t>microservices</a:t>
            </a:r>
            <a:r>
              <a:rPr lang="en-US" sz="3600">
                <a:solidFill>
                  <a:schemeClr val="lt2"/>
                </a:solidFill>
              </a:rPr>
              <a:t>"</a:t>
            </a:r>
            <a:endParaRPr sz="3600">
              <a:solidFill>
                <a:schemeClr val="lt2"/>
              </a:solidFill>
            </a:endParaRPr>
          </a:p>
          <a:p>
            <a:pPr marL="457200" lvl="0" indent="0" algn="l" rtl="0">
              <a:spcBef>
                <a:spcPts val="0"/>
              </a:spcBef>
              <a:spcAft>
                <a:spcPts val="0"/>
              </a:spcAft>
              <a:buNone/>
            </a:pPr>
            <a:endParaRPr sz="3600">
              <a:solidFill>
                <a:schemeClr val="lt2"/>
              </a:solidFill>
            </a:endParaRPr>
          </a:p>
          <a:p>
            <a:pPr marL="457200" lvl="0" indent="-457200" algn="l" rtl="0">
              <a:spcBef>
                <a:spcPts val="0"/>
              </a:spcBef>
              <a:spcAft>
                <a:spcPts val="0"/>
              </a:spcAft>
              <a:buClr>
                <a:schemeClr val="lt2"/>
              </a:buClr>
              <a:buSzPts val="3600"/>
              <a:buChar char="●"/>
            </a:pPr>
            <a:r>
              <a:rPr lang="en-US" sz="3600">
                <a:solidFill>
                  <a:schemeClr val="lt2"/>
                </a:solidFill>
              </a:rPr>
              <a:t>MicroProfile crée des </a:t>
            </a:r>
            <a:r>
              <a:rPr lang="en-US" sz="3600">
                <a:solidFill>
                  <a:srgbClr val="F8AD42"/>
                </a:solidFill>
              </a:rPr>
              <a:t>spécifications </a:t>
            </a:r>
            <a:r>
              <a:rPr lang="en-US" sz="3600">
                <a:solidFill>
                  <a:schemeClr val="lt2"/>
                </a:solidFill>
              </a:rPr>
              <a:t>pour les microservices en Java Enterprise, afin que ceux-ci soient </a:t>
            </a:r>
            <a:r>
              <a:rPr lang="en-US" sz="3600">
                <a:solidFill>
                  <a:srgbClr val="F8AD42"/>
                </a:solidFill>
              </a:rPr>
              <a:t>portables entre les différents runtimes JeAS</a:t>
            </a:r>
            <a:r>
              <a:rPr lang="en-US" sz="3600">
                <a:solidFill>
                  <a:schemeClr val="lt2"/>
                </a:solidFill>
              </a:rPr>
              <a:t> qui l’implémentent</a:t>
            </a:r>
            <a:br>
              <a:rPr lang="en-US" sz="3600">
                <a:solidFill>
                  <a:schemeClr val="lt2"/>
                </a:solidFill>
              </a:rPr>
            </a:br>
            <a:endParaRPr sz="3600">
              <a:solidFill>
                <a:schemeClr val="lt2"/>
              </a:solidFill>
            </a:endParaRPr>
          </a:p>
          <a:p>
            <a:pPr marL="457200" lvl="0" indent="-457200" algn="l" rtl="0">
              <a:spcBef>
                <a:spcPts val="0"/>
              </a:spcBef>
              <a:spcAft>
                <a:spcPts val="0"/>
              </a:spcAft>
              <a:buClr>
                <a:schemeClr val="lt2"/>
              </a:buClr>
              <a:buSzPts val="3600"/>
              <a:buChar char="●"/>
            </a:pPr>
            <a:r>
              <a:rPr lang="en-US" sz="3600">
                <a:solidFill>
                  <a:schemeClr val="lt2"/>
                </a:solidFill>
              </a:rPr>
              <a:t>Passé à la </a:t>
            </a:r>
            <a:r>
              <a:rPr lang="en-US" sz="3600">
                <a:solidFill>
                  <a:srgbClr val="F8AD42"/>
                </a:solidFill>
              </a:rPr>
              <a:t>fondation Eclipse</a:t>
            </a:r>
            <a:r>
              <a:rPr lang="en-US" sz="3600">
                <a:solidFill>
                  <a:schemeClr val="lt2"/>
                </a:solidFill>
              </a:rPr>
              <a:t> fin 2016</a:t>
            </a:r>
            <a:endParaRPr sz="3600">
              <a:solidFill>
                <a:schemeClr val="lt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7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7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7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7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49"/>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25</a:t>
            </a:fld>
            <a:endParaRPr/>
          </a:p>
        </p:txBody>
      </p:sp>
      <p:sp>
        <p:nvSpPr>
          <p:cNvPr id="682" name="Google Shape;682;p49"/>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8500"/>
              <a:t>Implémentations de MicroProfile</a:t>
            </a:r>
            <a:endParaRPr sz="8500"/>
          </a:p>
        </p:txBody>
      </p:sp>
      <p:sp>
        <p:nvSpPr>
          <p:cNvPr id="683" name="Google Shape;683;p49"/>
          <p:cNvSpPr txBox="1">
            <a:spLocks noGrp="1"/>
          </p:cNvSpPr>
          <p:nvPr>
            <p:ph type="body" idx="1"/>
          </p:nvPr>
        </p:nvSpPr>
        <p:spPr>
          <a:xfrm>
            <a:off x="2221625" y="3253850"/>
            <a:ext cx="19923000" cy="47949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Implémentations ayant validées le TCK pour MicroProfile 2.2 :</a:t>
            </a:r>
            <a:endParaRPr>
              <a:solidFill>
                <a:schemeClr val="lt1"/>
              </a:solidFill>
            </a:endParaRPr>
          </a:p>
          <a:p>
            <a:pPr marL="0" lvl="0" indent="0" algn="l" rtl="0">
              <a:lnSpc>
                <a:spcPct val="100000"/>
              </a:lnSpc>
              <a:spcBef>
                <a:spcPts val="0"/>
              </a:spcBef>
              <a:spcAft>
                <a:spcPts val="0"/>
              </a:spcAft>
              <a:buNone/>
            </a:pPr>
            <a:endParaRPr>
              <a:solidFill>
                <a:schemeClr val="lt1"/>
              </a:solidFill>
            </a:endParaRPr>
          </a:p>
          <a:p>
            <a:pPr marL="457200" lvl="0" indent="-533400" algn="l" rtl="0">
              <a:lnSpc>
                <a:spcPct val="100000"/>
              </a:lnSpc>
              <a:spcBef>
                <a:spcPts val="0"/>
              </a:spcBef>
              <a:spcAft>
                <a:spcPts val="0"/>
              </a:spcAft>
              <a:buClr>
                <a:srgbClr val="F8AD42"/>
              </a:buClr>
              <a:buSzPts val="4800"/>
              <a:buChar char="•"/>
            </a:pPr>
            <a:r>
              <a:rPr lang="en-US">
                <a:solidFill>
                  <a:srgbClr val="F8AD42"/>
                </a:solidFill>
              </a:rPr>
              <a:t>SmallRye</a:t>
            </a:r>
            <a:endParaRPr>
              <a:solidFill>
                <a:srgbClr val="F8AD42"/>
              </a:solidFill>
            </a:endParaRPr>
          </a:p>
          <a:p>
            <a:pPr marL="457200" lvl="0" indent="-533400" algn="l" rtl="0">
              <a:lnSpc>
                <a:spcPct val="100000"/>
              </a:lnSpc>
              <a:spcBef>
                <a:spcPts val="0"/>
              </a:spcBef>
              <a:spcAft>
                <a:spcPts val="0"/>
              </a:spcAft>
              <a:buClr>
                <a:schemeClr val="lt1"/>
              </a:buClr>
              <a:buSzPts val="4800"/>
              <a:buChar char="•"/>
            </a:pPr>
            <a:r>
              <a:rPr lang="en-US">
                <a:solidFill>
                  <a:schemeClr val="lt1"/>
                </a:solidFill>
              </a:rPr>
              <a:t>RedHat </a:t>
            </a:r>
            <a:r>
              <a:rPr lang="en-US">
                <a:solidFill>
                  <a:srgbClr val="F8AD42"/>
                </a:solidFill>
              </a:rPr>
              <a:t>Thorntail</a:t>
            </a:r>
            <a:r>
              <a:rPr lang="en-US">
                <a:solidFill>
                  <a:schemeClr val="lt1"/>
                </a:solidFill>
              </a:rPr>
              <a:t> 2.4.0.Final</a:t>
            </a:r>
            <a:endParaRPr>
              <a:solidFill>
                <a:schemeClr val="lt1"/>
              </a:solidFill>
            </a:endParaRPr>
          </a:p>
          <a:p>
            <a:pPr marL="457200" lvl="0" indent="-533400" algn="l" rtl="0">
              <a:lnSpc>
                <a:spcPct val="100000"/>
              </a:lnSpc>
              <a:spcBef>
                <a:spcPts val="0"/>
              </a:spcBef>
              <a:spcAft>
                <a:spcPts val="0"/>
              </a:spcAft>
              <a:buClr>
                <a:schemeClr val="lt1"/>
              </a:buClr>
              <a:buSzPts val="4800"/>
              <a:buChar char="•"/>
            </a:pPr>
            <a:r>
              <a:rPr lang="en-US">
                <a:solidFill>
                  <a:srgbClr val="F8AD42"/>
                </a:solidFill>
              </a:rPr>
              <a:t>Open Liberty</a:t>
            </a:r>
            <a:r>
              <a:rPr lang="en-US">
                <a:solidFill>
                  <a:schemeClr val="lt1"/>
                </a:solidFill>
              </a:rPr>
              <a:t> 19.0.0.3</a:t>
            </a:r>
            <a:endParaRPr>
              <a:solidFill>
                <a:schemeClr val="lt1"/>
              </a:solidFill>
            </a:endParaRPr>
          </a:p>
          <a:p>
            <a:pPr marL="457200" lvl="0" indent="-533400" algn="l" rtl="0">
              <a:lnSpc>
                <a:spcPct val="100000"/>
              </a:lnSpc>
              <a:spcBef>
                <a:spcPts val="0"/>
              </a:spcBef>
              <a:spcAft>
                <a:spcPts val="0"/>
              </a:spcAft>
              <a:buClr>
                <a:schemeClr val="lt1"/>
              </a:buClr>
              <a:buSzPts val="4800"/>
              <a:buChar char="•"/>
            </a:pPr>
            <a:r>
              <a:rPr lang="en-US">
                <a:solidFill>
                  <a:schemeClr val="lt1"/>
                </a:solidFill>
              </a:rPr>
              <a:t>IBM </a:t>
            </a:r>
            <a:r>
              <a:rPr lang="en-US">
                <a:solidFill>
                  <a:srgbClr val="F8AD42"/>
                </a:solidFill>
              </a:rPr>
              <a:t>WebSphere Liberty</a:t>
            </a:r>
            <a:r>
              <a:rPr lang="en-US">
                <a:solidFill>
                  <a:schemeClr val="lt1"/>
                </a:solidFill>
              </a:rPr>
              <a:t> 19.0.0.3</a:t>
            </a:r>
            <a:endParaRPr>
              <a:solidFill>
                <a:schemeClr val="lt1"/>
              </a:solidFill>
            </a:endParaRPr>
          </a:p>
        </p:txBody>
      </p:sp>
      <p:sp>
        <p:nvSpPr>
          <p:cNvPr id="684" name="Google Shape;684;p49"/>
          <p:cNvSpPr txBox="1">
            <a:spLocks noGrp="1"/>
          </p:cNvSpPr>
          <p:nvPr>
            <p:ph type="body" idx="1"/>
          </p:nvPr>
        </p:nvSpPr>
        <p:spPr>
          <a:xfrm>
            <a:off x="2221625" y="8586150"/>
            <a:ext cx="19923000" cy="17256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 Il existe également </a:t>
            </a:r>
            <a:r>
              <a:rPr lang="en-US">
                <a:solidFill>
                  <a:srgbClr val="F8AD42"/>
                </a:solidFill>
              </a:rPr>
              <a:t>Payara</a:t>
            </a:r>
            <a:r>
              <a:rPr lang="en-US">
                <a:solidFill>
                  <a:schemeClr val="lt1"/>
                </a:solidFill>
              </a:rPr>
              <a:t> (server et micro), </a:t>
            </a:r>
            <a:r>
              <a:rPr lang="en-US">
                <a:solidFill>
                  <a:srgbClr val="F8AD42"/>
                </a:solidFill>
              </a:rPr>
              <a:t>TomEE </a:t>
            </a:r>
            <a:r>
              <a:rPr lang="en-US">
                <a:solidFill>
                  <a:schemeClr val="lt1"/>
                </a:solidFill>
              </a:rPr>
              <a:t>et </a:t>
            </a:r>
            <a:r>
              <a:rPr lang="en-US">
                <a:solidFill>
                  <a:srgbClr val="F8AD42"/>
                </a:solidFill>
              </a:rPr>
              <a:t>KumuluzEE </a:t>
            </a:r>
            <a:r>
              <a:rPr lang="en-US">
                <a:solidFill>
                  <a:schemeClr val="lt1"/>
                </a:solidFill>
              </a:rPr>
              <a:t>qui ont validé le TCK pour des versions antérieures</a:t>
            </a: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50"/>
          <p:cNvSpPr/>
          <p:nvPr/>
        </p:nvSpPr>
        <p:spPr>
          <a:xfrm>
            <a:off x="10428050" y="5004900"/>
            <a:ext cx="5178600" cy="51786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0" name="Google Shape;690;p50"/>
          <p:cNvCxnSpPr>
            <a:stCxn id="691" idx="1"/>
            <a:endCxn id="692" idx="3"/>
          </p:cNvCxnSpPr>
          <p:nvPr/>
        </p:nvCxnSpPr>
        <p:spPr>
          <a:xfrm rot="10800000">
            <a:off x="5759190" y="4437175"/>
            <a:ext cx="6136200" cy="1782300"/>
          </a:xfrm>
          <a:prstGeom prst="straightConnector1">
            <a:avLst/>
          </a:prstGeom>
          <a:noFill/>
          <a:ln w="38100" cap="flat" cmpd="sng">
            <a:solidFill>
              <a:schemeClr val="lt1"/>
            </a:solidFill>
            <a:prstDash val="solid"/>
            <a:round/>
            <a:headEnd type="triangle" w="med" len="med"/>
            <a:tailEnd type="none" w="med" len="med"/>
          </a:ln>
        </p:spPr>
      </p:cxnSp>
      <p:cxnSp>
        <p:nvCxnSpPr>
          <p:cNvPr id="693" name="Google Shape;693;p50"/>
          <p:cNvCxnSpPr>
            <a:stCxn id="694" idx="1"/>
            <a:endCxn id="695" idx="3"/>
          </p:cNvCxnSpPr>
          <p:nvPr/>
        </p:nvCxnSpPr>
        <p:spPr>
          <a:xfrm rot="10800000">
            <a:off x="5759203" y="6668100"/>
            <a:ext cx="6136200" cy="833700"/>
          </a:xfrm>
          <a:prstGeom prst="straightConnector1">
            <a:avLst/>
          </a:prstGeom>
          <a:noFill/>
          <a:ln w="38100" cap="flat" cmpd="sng">
            <a:solidFill>
              <a:schemeClr val="lt1"/>
            </a:solidFill>
            <a:prstDash val="solid"/>
            <a:round/>
            <a:headEnd type="triangle" w="med" len="med"/>
            <a:tailEnd type="none" w="med" len="med"/>
          </a:ln>
        </p:spPr>
      </p:cxnSp>
      <p:cxnSp>
        <p:nvCxnSpPr>
          <p:cNvPr id="696" name="Google Shape;696;p50"/>
          <p:cNvCxnSpPr>
            <a:stCxn id="697" idx="1"/>
            <a:endCxn id="698" idx="3"/>
          </p:cNvCxnSpPr>
          <p:nvPr/>
        </p:nvCxnSpPr>
        <p:spPr>
          <a:xfrm flipH="1">
            <a:off x="5759190" y="8784125"/>
            <a:ext cx="6136200" cy="915600"/>
          </a:xfrm>
          <a:prstGeom prst="straightConnector1">
            <a:avLst/>
          </a:prstGeom>
          <a:noFill/>
          <a:ln w="38100" cap="flat" cmpd="sng">
            <a:solidFill>
              <a:schemeClr val="lt1"/>
            </a:solidFill>
            <a:prstDash val="solid"/>
            <a:round/>
            <a:headEnd type="triangle" w="med" len="med"/>
            <a:tailEnd type="none" w="med" len="med"/>
          </a:ln>
        </p:spPr>
      </p:cxnSp>
      <p:pic>
        <p:nvPicPr>
          <p:cNvPr id="694" name="Google Shape;694;p50"/>
          <p:cNvPicPr preferRelativeResize="0"/>
          <p:nvPr/>
        </p:nvPicPr>
        <p:blipFill>
          <a:blip r:embed="rId3">
            <a:alphaModFix/>
          </a:blip>
          <a:stretch>
            <a:fillRect/>
          </a:stretch>
        </p:blipFill>
        <p:spPr>
          <a:xfrm>
            <a:off x="11895403" y="6961300"/>
            <a:ext cx="810750" cy="1080999"/>
          </a:xfrm>
          <a:prstGeom prst="rect">
            <a:avLst/>
          </a:prstGeom>
          <a:noFill/>
          <a:ln>
            <a:noFill/>
          </a:ln>
        </p:spPr>
      </p:pic>
      <p:pic>
        <p:nvPicPr>
          <p:cNvPr id="691" name="Google Shape;691;p50"/>
          <p:cNvPicPr preferRelativeResize="0"/>
          <p:nvPr/>
        </p:nvPicPr>
        <p:blipFill>
          <a:blip r:embed="rId3">
            <a:alphaModFix/>
          </a:blip>
          <a:stretch>
            <a:fillRect/>
          </a:stretch>
        </p:blipFill>
        <p:spPr>
          <a:xfrm>
            <a:off x="11895390" y="5678975"/>
            <a:ext cx="810750" cy="1080999"/>
          </a:xfrm>
          <a:prstGeom prst="rect">
            <a:avLst/>
          </a:prstGeom>
          <a:noFill/>
          <a:ln>
            <a:noFill/>
          </a:ln>
        </p:spPr>
      </p:pic>
      <p:pic>
        <p:nvPicPr>
          <p:cNvPr id="697" name="Google Shape;697;p50"/>
          <p:cNvPicPr preferRelativeResize="0"/>
          <p:nvPr/>
        </p:nvPicPr>
        <p:blipFill>
          <a:blip r:embed="rId3">
            <a:alphaModFix/>
          </a:blip>
          <a:stretch>
            <a:fillRect/>
          </a:stretch>
        </p:blipFill>
        <p:spPr>
          <a:xfrm>
            <a:off x="11895390" y="8243625"/>
            <a:ext cx="810750" cy="1080999"/>
          </a:xfrm>
          <a:prstGeom prst="rect">
            <a:avLst/>
          </a:prstGeom>
          <a:noFill/>
          <a:ln>
            <a:noFill/>
          </a:ln>
        </p:spPr>
      </p:pic>
      <p:cxnSp>
        <p:nvCxnSpPr>
          <p:cNvPr id="699" name="Google Shape;699;p50"/>
          <p:cNvCxnSpPr/>
          <p:nvPr/>
        </p:nvCxnSpPr>
        <p:spPr>
          <a:xfrm rot="10800000">
            <a:off x="7683300" y="3361350"/>
            <a:ext cx="0" cy="8054400"/>
          </a:xfrm>
          <a:prstGeom prst="straightConnector1">
            <a:avLst/>
          </a:prstGeom>
          <a:noFill/>
          <a:ln w="38100" cap="flat" cmpd="sng">
            <a:solidFill>
              <a:schemeClr val="lt1"/>
            </a:solidFill>
            <a:prstDash val="lgDash"/>
            <a:round/>
            <a:headEnd type="none" w="med" len="med"/>
            <a:tailEnd type="none" w="med" len="med"/>
          </a:ln>
        </p:spPr>
      </p:cxnSp>
      <p:cxnSp>
        <p:nvCxnSpPr>
          <p:cNvPr id="700" name="Google Shape;700;p50"/>
          <p:cNvCxnSpPr/>
          <p:nvPr/>
        </p:nvCxnSpPr>
        <p:spPr>
          <a:xfrm rot="10800000">
            <a:off x="18137275" y="3361350"/>
            <a:ext cx="0" cy="8054400"/>
          </a:xfrm>
          <a:prstGeom prst="straightConnector1">
            <a:avLst/>
          </a:prstGeom>
          <a:noFill/>
          <a:ln w="38100" cap="flat" cmpd="sng">
            <a:solidFill>
              <a:schemeClr val="lt1"/>
            </a:solidFill>
            <a:prstDash val="lgDash"/>
            <a:round/>
            <a:headEnd type="none" w="med" len="med"/>
            <a:tailEnd type="none" w="med" len="med"/>
          </a:ln>
        </p:spPr>
      </p:cxnSp>
      <p:pic>
        <p:nvPicPr>
          <p:cNvPr id="701" name="Google Shape;701;p50"/>
          <p:cNvPicPr preferRelativeResize="0"/>
          <p:nvPr/>
        </p:nvPicPr>
        <p:blipFill>
          <a:blip r:embed="rId4">
            <a:alphaModFix/>
          </a:blip>
          <a:stretch>
            <a:fillRect/>
          </a:stretch>
        </p:blipFill>
        <p:spPr>
          <a:xfrm>
            <a:off x="12180200" y="3554922"/>
            <a:ext cx="1674299" cy="1339439"/>
          </a:xfrm>
          <a:prstGeom prst="rect">
            <a:avLst/>
          </a:prstGeom>
          <a:noFill/>
          <a:ln>
            <a:noFill/>
          </a:ln>
        </p:spPr>
      </p:pic>
      <p:cxnSp>
        <p:nvCxnSpPr>
          <p:cNvPr id="702" name="Google Shape;702;p50"/>
          <p:cNvCxnSpPr>
            <a:stCxn id="689" idx="6"/>
            <a:endCxn id="703" idx="1"/>
          </p:cNvCxnSpPr>
          <p:nvPr/>
        </p:nvCxnSpPr>
        <p:spPr>
          <a:xfrm>
            <a:off x="15606650" y="7594200"/>
            <a:ext cx="4266000" cy="0"/>
          </a:xfrm>
          <a:prstGeom prst="straightConnector1">
            <a:avLst/>
          </a:prstGeom>
          <a:noFill/>
          <a:ln w="38100" cap="flat" cmpd="sng">
            <a:solidFill>
              <a:schemeClr val="lt1"/>
            </a:solidFill>
            <a:prstDash val="solid"/>
            <a:round/>
            <a:headEnd type="triangle" w="med" len="med"/>
            <a:tailEnd type="none" w="med" len="med"/>
          </a:ln>
        </p:spPr>
      </p:cxnSp>
      <p:sp>
        <p:nvSpPr>
          <p:cNvPr id="692" name="Google Shape;692;p50"/>
          <p:cNvSpPr/>
          <p:nvPr/>
        </p:nvSpPr>
        <p:spPr>
          <a:xfrm>
            <a:off x="2903701" y="373220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Consumer 1</a:t>
            </a:r>
            <a:endParaRPr sz="3600">
              <a:solidFill>
                <a:schemeClr val="lt1"/>
              </a:solidFill>
            </a:endParaRPr>
          </a:p>
        </p:txBody>
      </p:sp>
      <p:sp>
        <p:nvSpPr>
          <p:cNvPr id="695" name="Google Shape;695;p50"/>
          <p:cNvSpPr/>
          <p:nvPr/>
        </p:nvSpPr>
        <p:spPr>
          <a:xfrm>
            <a:off x="2903701" y="596295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Consumer 2</a:t>
            </a:r>
            <a:endParaRPr sz="3600">
              <a:solidFill>
                <a:schemeClr val="lt1"/>
              </a:solidFill>
            </a:endParaRPr>
          </a:p>
        </p:txBody>
      </p:sp>
      <p:sp>
        <p:nvSpPr>
          <p:cNvPr id="698" name="Google Shape;698;p50"/>
          <p:cNvSpPr/>
          <p:nvPr/>
        </p:nvSpPr>
        <p:spPr>
          <a:xfrm>
            <a:off x="2903701" y="899475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Consumer n</a:t>
            </a:r>
            <a:endParaRPr sz="3600">
              <a:solidFill>
                <a:schemeClr val="lt1"/>
              </a:solidFill>
            </a:endParaRPr>
          </a:p>
        </p:txBody>
      </p:sp>
      <p:sp>
        <p:nvSpPr>
          <p:cNvPr id="704" name="Google Shape;704;p50"/>
          <p:cNvSpPr/>
          <p:nvPr/>
        </p:nvSpPr>
        <p:spPr>
          <a:xfrm>
            <a:off x="3779405" y="7645350"/>
            <a:ext cx="1104000" cy="61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7200">
                <a:solidFill>
                  <a:schemeClr val="lt2"/>
                </a:solidFill>
              </a:rPr>
              <a:t>...</a:t>
            </a:r>
            <a:endParaRPr sz="7200">
              <a:solidFill>
                <a:schemeClr val="lt2"/>
              </a:solidFill>
            </a:endParaRPr>
          </a:p>
        </p:txBody>
      </p:sp>
      <p:sp>
        <p:nvSpPr>
          <p:cNvPr id="703" name="Google Shape;703;p50"/>
          <p:cNvSpPr/>
          <p:nvPr/>
        </p:nvSpPr>
        <p:spPr>
          <a:xfrm>
            <a:off x="19872651" y="688920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Provider</a:t>
            </a:r>
            <a:endParaRPr sz="3600">
              <a:solidFill>
                <a:schemeClr val="lt1"/>
              </a:solidFill>
            </a:endParaRPr>
          </a:p>
        </p:txBody>
      </p:sp>
      <p:sp>
        <p:nvSpPr>
          <p:cNvPr id="705" name="Google Shape;705;p50"/>
          <p:cNvSpPr txBox="1">
            <a:spLocks noGrp="1"/>
          </p:cNvSpPr>
          <p:nvPr>
            <p:ph type="title"/>
          </p:nvPr>
        </p:nvSpPr>
        <p:spPr>
          <a:xfrm>
            <a:off x="2347650" y="136450"/>
            <a:ext cx="196887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Consumer Driven Contracts</a:t>
            </a:r>
            <a:endParaRPr/>
          </a:p>
        </p:txBody>
      </p:sp>
      <p:sp>
        <p:nvSpPr>
          <p:cNvPr id="706" name="Google Shape;706;p50"/>
          <p:cNvSpPr/>
          <p:nvPr/>
        </p:nvSpPr>
        <p:spPr>
          <a:xfrm>
            <a:off x="12842870" y="5625325"/>
            <a:ext cx="1880100" cy="11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Contract for</a:t>
            </a:r>
            <a:endParaRPr sz="2400">
              <a:solidFill>
                <a:schemeClr val="lt2"/>
              </a:solidFill>
            </a:endParaRPr>
          </a:p>
          <a:p>
            <a:pPr marL="0" lvl="0" indent="0" algn="l" rtl="0">
              <a:spcBef>
                <a:spcPts val="0"/>
              </a:spcBef>
              <a:spcAft>
                <a:spcPts val="0"/>
              </a:spcAft>
              <a:buNone/>
            </a:pPr>
            <a:r>
              <a:rPr lang="en-US" sz="2400">
                <a:solidFill>
                  <a:schemeClr val="lt2"/>
                </a:solidFill>
              </a:rPr>
              <a:t>Consumer 1</a:t>
            </a:r>
            <a:endParaRPr sz="2400">
              <a:solidFill>
                <a:schemeClr val="lt2"/>
              </a:solidFill>
            </a:endParaRPr>
          </a:p>
        </p:txBody>
      </p:sp>
      <p:sp>
        <p:nvSpPr>
          <p:cNvPr id="707" name="Google Shape;707;p50"/>
          <p:cNvSpPr/>
          <p:nvPr/>
        </p:nvSpPr>
        <p:spPr>
          <a:xfrm>
            <a:off x="12845407" y="6907650"/>
            <a:ext cx="1880100" cy="11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Contract for</a:t>
            </a:r>
            <a:endParaRPr sz="2400">
              <a:solidFill>
                <a:schemeClr val="lt2"/>
              </a:solidFill>
            </a:endParaRPr>
          </a:p>
          <a:p>
            <a:pPr marL="0" lvl="0" indent="0" algn="l" rtl="0">
              <a:spcBef>
                <a:spcPts val="0"/>
              </a:spcBef>
              <a:spcAft>
                <a:spcPts val="0"/>
              </a:spcAft>
              <a:buNone/>
            </a:pPr>
            <a:r>
              <a:rPr lang="en-US" sz="2400">
                <a:solidFill>
                  <a:schemeClr val="lt2"/>
                </a:solidFill>
              </a:rPr>
              <a:t>Consumer 2</a:t>
            </a:r>
            <a:endParaRPr sz="2400">
              <a:solidFill>
                <a:schemeClr val="lt2"/>
              </a:solidFill>
            </a:endParaRPr>
          </a:p>
        </p:txBody>
      </p:sp>
      <p:sp>
        <p:nvSpPr>
          <p:cNvPr id="708" name="Google Shape;708;p50"/>
          <p:cNvSpPr/>
          <p:nvPr/>
        </p:nvSpPr>
        <p:spPr>
          <a:xfrm>
            <a:off x="12845407" y="8265150"/>
            <a:ext cx="1880100" cy="11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Contract for</a:t>
            </a:r>
            <a:endParaRPr sz="2400">
              <a:solidFill>
                <a:schemeClr val="lt2"/>
              </a:solidFill>
            </a:endParaRPr>
          </a:p>
          <a:p>
            <a:pPr marL="0" lvl="0" indent="0" algn="l" rtl="0">
              <a:spcBef>
                <a:spcPts val="0"/>
              </a:spcBef>
              <a:spcAft>
                <a:spcPts val="0"/>
              </a:spcAft>
              <a:buNone/>
            </a:pPr>
            <a:r>
              <a:rPr lang="en-US" sz="2400">
                <a:solidFill>
                  <a:schemeClr val="lt2"/>
                </a:solidFill>
              </a:rPr>
              <a:t>Consumer n</a:t>
            </a:r>
            <a:endParaRPr sz="2400">
              <a:solidFill>
                <a:schemeClr val="lt2"/>
              </a:solidFill>
            </a:endParaRPr>
          </a:p>
        </p:txBody>
      </p:sp>
      <p:sp>
        <p:nvSpPr>
          <p:cNvPr id="709" name="Google Shape;709;p50"/>
          <p:cNvSpPr/>
          <p:nvPr/>
        </p:nvSpPr>
        <p:spPr>
          <a:xfrm>
            <a:off x="8122675" y="10700875"/>
            <a:ext cx="9755100" cy="133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000">
                <a:solidFill>
                  <a:schemeClr val="lt2"/>
                </a:solidFill>
              </a:rPr>
              <a:t>→ Les contrats sont utilisés pour </a:t>
            </a:r>
            <a:r>
              <a:rPr lang="en-US" sz="3000" b="1">
                <a:solidFill>
                  <a:srgbClr val="F8AD42"/>
                </a:solidFill>
              </a:rPr>
              <a:t>VALIDATION</a:t>
            </a:r>
            <a:r>
              <a:rPr lang="en-US" sz="3000">
                <a:solidFill>
                  <a:schemeClr val="lt2"/>
                </a:solidFill>
              </a:rPr>
              <a:t>, à la fois par les consommateurs et les producteurs</a:t>
            </a:r>
            <a:endParaRPr sz="3000">
              <a:solidFill>
                <a:schemeClr val="lt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51"/>
          <p:cNvSpPr txBox="1">
            <a:spLocks noGrp="1"/>
          </p:cNvSpPr>
          <p:nvPr>
            <p:ph type="title"/>
          </p:nvPr>
        </p:nvSpPr>
        <p:spPr>
          <a:xfrm>
            <a:off x="2347650" y="136450"/>
            <a:ext cx="196887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Tests des consommateurs</a:t>
            </a:r>
            <a:endParaRPr/>
          </a:p>
        </p:txBody>
      </p:sp>
      <p:sp>
        <p:nvSpPr>
          <p:cNvPr id="715" name="Google Shape;715;p51"/>
          <p:cNvSpPr/>
          <p:nvPr/>
        </p:nvSpPr>
        <p:spPr>
          <a:xfrm>
            <a:off x="10428050" y="5004900"/>
            <a:ext cx="5178600" cy="51786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6" name="Google Shape;716;p51"/>
          <p:cNvCxnSpPr>
            <a:stCxn id="717" idx="1"/>
            <a:endCxn id="718" idx="3"/>
          </p:cNvCxnSpPr>
          <p:nvPr/>
        </p:nvCxnSpPr>
        <p:spPr>
          <a:xfrm rot="10800000">
            <a:off x="5759190" y="4437175"/>
            <a:ext cx="6136200" cy="1782300"/>
          </a:xfrm>
          <a:prstGeom prst="straightConnector1">
            <a:avLst/>
          </a:prstGeom>
          <a:noFill/>
          <a:ln w="38100" cap="flat" cmpd="sng">
            <a:solidFill>
              <a:schemeClr val="lt1"/>
            </a:solidFill>
            <a:prstDash val="solid"/>
            <a:round/>
            <a:headEnd type="triangle" w="med" len="med"/>
            <a:tailEnd type="none" w="med" len="med"/>
          </a:ln>
        </p:spPr>
      </p:cxnSp>
      <p:cxnSp>
        <p:nvCxnSpPr>
          <p:cNvPr id="719" name="Google Shape;719;p51"/>
          <p:cNvCxnSpPr>
            <a:stCxn id="720" idx="1"/>
            <a:endCxn id="721" idx="3"/>
          </p:cNvCxnSpPr>
          <p:nvPr/>
        </p:nvCxnSpPr>
        <p:spPr>
          <a:xfrm rot="10800000">
            <a:off x="5759203" y="6668100"/>
            <a:ext cx="6136200" cy="833700"/>
          </a:xfrm>
          <a:prstGeom prst="straightConnector1">
            <a:avLst/>
          </a:prstGeom>
          <a:noFill/>
          <a:ln w="38100" cap="flat" cmpd="sng">
            <a:solidFill>
              <a:schemeClr val="lt1"/>
            </a:solidFill>
            <a:prstDash val="solid"/>
            <a:round/>
            <a:headEnd type="triangle" w="med" len="med"/>
            <a:tailEnd type="none" w="med" len="med"/>
          </a:ln>
        </p:spPr>
      </p:cxnSp>
      <p:cxnSp>
        <p:nvCxnSpPr>
          <p:cNvPr id="722" name="Google Shape;722;p51"/>
          <p:cNvCxnSpPr>
            <a:stCxn id="723" idx="1"/>
            <a:endCxn id="724" idx="3"/>
          </p:cNvCxnSpPr>
          <p:nvPr/>
        </p:nvCxnSpPr>
        <p:spPr>
          <a:xfrm flipH="1">
            <a:off x="5759190" y="8784125"/>
            <a:ext cx="6136200" cy="915600"/>
          </a:xfrm>
          <a:prstGeom prst="straightConnector1">
            <a:avLst/>
          </a:prstGeom>
          <a:noFill/>
          <a:ln w="38100" cap="flat" cmpd="sng">
            <a:solidFill>
              <a:schemeClr val="lt1"/>
            </a:solidFill>
            <a:prstDash val="solid"/>
            <a:round/>
            <a:headEnd type="triangle" w="med" len="med"/>
            <a:tailEnd type="none" w="med" len="med"/>
          </a:ln>
        </p:spPr>
      </p:cxnSp>
      <p:pic>
        <p:nvPicPr>
          <p:cNvPr id="720" name="Google Shape;720;p51"/>
          <p:cNvPicPr preferRelativeResize="0"/>
          <p:nvPr/>
        </p:nvPicPr>
        <p:blipFill>
          <a:blip r:embed="rId3">
            <a:alphaModFix/>
          </a:blip>
          <a:stretch>
            <a:fillRect/>
          </a:stretch>
        </p:blipFill>
        <p:spPr>
          <a:xfrm>
            <a:off x="11895403" y="6961300"/>
            <a:ext cx="810750" cy="1080999"/>
          </a:xfrm>
          <a:prstGeom prst="rect">
            <a:avLst/>
          </a:prstGeom>
          <a:noFill/>
          <a:ln>
            <a:noFill/>
          </a:ln>
        </p:spPr>
      </p:pic>
      <p:pic>
        <p:nvPicPr>
          <p:cNvPr id="717" name="Google Shape;717;p51"/>
          <p:cNvPicPr preferRelativeResize="0"/>
          <p:nvPr/>
        </p:nvPicPr>
        <p:blipFill>
          <a:blip r:embed="rId3">
            <a:alphaModFix/>
          </a:blip>
          <a:stretch>
            <a:fillRect/>
          </a:stretch>
        </p:blipFill>
        <p:spPr>
          <a:xfrm>
            <a:off x="11895390" y="5678975"/>
            <a:ext cx="810750" cy="1080999"/>
          </a:xfrm>
          <a:prstGeom prst="rect">
            <a:avLst/>
          </a:prstGeom>
          <a:noFill/>
          <a:ln>
            <a:noFill/>
          </a:ln>
        </p:spPr>
      </p:pic>
      <p:pic>
        <p:nvPicPr>
          <p:cNvPr id="723" name="Google Shape;723;p51"/>
          <p:cNvPicPr preferRelativeResize="0"/>
          <p:nvPr/>
        </p:nvPicPr>
        <p:blipFill>
          <a:blip r:embed="rId3">
            <a:alphaModFix/>
          </a:blip>
          <a:stretch>
            <a:fillRect/>
          </a:stretch>
        </p:blipFill>
        <p:spPr>
          <a:xfrm>
            <a:off x="11895390" y="8243625"/>
            <a:ext cx="810750" cy="1080999"/>
          </a:xfrm>
          <a:prstGeom prst="rect">
            <a:avLst/>
          </a:prstGeom>
          <a:noFill/>
          <a:ln>
            <a:noFill/>
          </a:ln>
        </p:spPr>
      </p:pic>
      <p:cxnSp>
        <p:nvCxnSpPr>
          <p:cNvPr id="725" name="Google Shape;725;p51"/>
          <p:cNvCxnSpPr/>
          <p:nvPr/>
        </p:nvCxnSpPr>
        <p:spPr>
          <a:xfrm rot="10800000">
            <a:off x="7683300" y="3361350"/>
            <a:ext cx="0" cy="8054400"/>
          </a:xfrm>
          <a:prstGeom prst="straightConnector1">
            <a:avLst/>
          </a:prstGeom>
          <a:noFill/>
          <a:ln w="38100" cap="flat" cmpd="sng">
            <a:solidFill>
              <a:schemeClr val="lt1"/>
            </a:solidFill>
            <a:prstDash val="lgDash"/>
            <a:round/>
            <a:headEnd type="none" w="med" len="med"/>
            <a:tailEnd type="none" w="med" len="med"/>
          </a:ln>
        </p:spPr>
      </p:cxnSp>
      <p:cxnSp>
        <p:nvCxnSpPr>
          <p:cNvPr id="726" name="Google Shape;726;p51"/>
          <p:cNvCxnSpPr/>
          <p:nvPr/>
        </p:nvCxnSpPr>
        <p:spPr>
          <a:xfrm rot="10800000">
            <a:off x="18137275" y="3361350"/>
            <a:ext cx="0" cy="8054400"/>
          </a:xfrm>
          <a:prstGeom prst="straightConnector1">
            <a:avLst/>
          </a:prstGeom>
          <a:noFill/>
          <a:ln w="38100" cap="flat" cmpd="sng">
            <a:solidFill>
              <a:schemeClr val="lt1"/>
            </a:solidFill>
            <a:prstDash val="lgDash"/>
            <a:round/>
            <a:headEnd type="none" w="med" len="med"/>
            <a:tailEnd type="none" w="med" len="med"/>
          </a:ln>
        </p:spPr>
      </p:cxnSp>
      <p:pic>
        <p:nvPicPr>
          <p:cNvPr id="727" name="Google Shape;727;p51"/>
          <p:cNvPicPr preferRelativeResize="0"/>
          <p:nvPr/>
        </p:nvPicPr>
        <p:blipFill>
          <a:blip r:embed="rId4">
            <a:alphaModFix/>
          </a:blip>
          <a:stretch>
            <a:fillRect/>
          </a:stretch>
        </p:blipFill>
        <p:spPr>
          <a:xfrm>
            <a:off x="12180200" y="3554922"/>
            <a:ext cx="1674299" cy="1339439"/>
          </a:xfrm>
          <a:prstGeom prst="rect">
            <a:avLst/>
          </a:prstGeom>
          <a:noFill/>
          <a:ln>
            <a:noFill/>
          </a:ln>
        </p:spPr>
      </p:pic>
      <p:cxnSp>
        <p:nvCxnSpPr>
          <p:cNvPr id="728" name="Google Shape;728;p51"/>
          <p:cNvCxnSpPr>
            <a:stCxn id="715" idx="6"/>
            <a:endCxn id="729" idx="1"/>
          </p:cNvCxnSpPr>
          <p:nvPr/>
        </p:nvCxnSpPr>
        <p:spPr>
          <a:xfrm>
            <a:off x="15606650" y="7594200"/>
            <a:ext cx="4266000" cy="0"/>
          </a:xfrm>
          <a:prstGeom prst="straightConnector1">
            <a:avLst/>
          </a:prstGeom>
          <a:noFill/>
          <a:ln w="38100" cap="flat" cmpd="sng">
            <a:solidFill>
              <a:schemeClr val="lt1"/>
            </a:solidFill>
            <a:prstDash val="solid"/>
            <a:round/>
            <a:headEnd type="triangle" w="med" len="med"/>
            <a:tailEnd type="none" w="med" len="med"/>
          </a:ln>
        </p:spPr>
      </p:cxnSp>
      <p:sp>
        <p:nvSpPr>
          <p:cNvPr id="718" name="Google Shape;718;p51"/>
          <p:cNvSpPr/>
          <p:nvPr/>
        </p:nvSpPr>
        <p:spPr>
          <a:xfrm>
            <a:off x="2903701" y="373220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Consumer 1</a:t>
            </a:r>
            <a:endParaRPr sz="3600">
              <a:solidFill>
                <a:schemeClr val="lt1"/>
              </a:solidFill>
            </a:endParaRPr>
          </a:p>
        </p:txBody>
      </p:sp>
      <p:sp>
        <p:nvSpPr>
          <p:cNvPr id="721" name="Google Shape;721;p51"/>
          <p:cNvSpPr/>
          <p:nvPr/>
        </p:nvSpPr>
        <p:spPr>
          <a:xfrm>
            <a:off x="2903701" y="596295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Consumer 2</a:t>
            </a:r>
            <a:endParaRPr sz="3600">
              <a:solidFill>
                <a:schemeClr val="lt1"/>
              </a:solidFill>
            </a:endParaRPr>
          </a:p>
        </p:txBody>
      </p:sp>
      <p:sp>
        <p:nvSpPr>
          <p:cNvPr id="724" name="Google Shape;724;p51"/>
          <p:cNvSpPr/>
          <p:nvPr/>
        </p:nvSpPr>
        <p:spPr>
          <a:xfrm>
            <a:off x="2903701" y="899475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Consumer n</a:t>
            </a:r>
            <a:endParaRPr sz="3600">
              <a:solidFill>
                <a:schemeClr val="lt1"/>
              </a:solidFill>
            </a:endParaRPr>
          </a:p>
        </p:txBody>
      </p:sp>
      <p:sp>
        <p:nvSpPr>
          <p:cNvPr id="730" name="Google Shape;730;p51"/>
          <p:cNvSpPr/>
          <p:nvPr/>
        </p:nvSpPr>
        <p:spPr>
          <a:xfrm>
            <a:off x="3779405" y="7645350"/>
            <a:ext cx="1104000" cy="61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7200">
                <a:solidFill>
                  <a:schemeClr val="lt2"/>
                </a:solidFill>
              </a:rPr>
              <a:t>...</a:t>
            </a:r>
            <a:endParaRPr sz="7200">
              <a:solidFill>
                <a:schemeClr val="lt2"/>
              </a:solidFill>
            </a:endParaRPr>
          </a:p>
        </p:txBody>
      </p:sp>
      <p:sp>
        <p:nvSpPr>
          <p:cNvPr id="729" name="Google Shape;729;p51"/>
          <p:cNvSpPr/>
          <p:nvPr/>
        </p:nvSpPr>
        <p:spPr>
          <a:xfrm>
            <a:off x="19872651" y="688920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Provider</a:t>
            </a:r>
            <a:endParaRPr sz="3600">
              <a:solidFill>
                <a:schemeClr val="lt1"/>
              </a:solidFill>
            </a:endParaRPr>
          </a:p>
        </p:txBody>
      </p:sp>
      <p:sp>
        <p:nvSpPr>
          <p:cNvPr id="731" name="Google Shape;731;p51"/>
          <p:cNvSpPr/>
          <p:nvPr/>
        </p:nvSpPr>
        <p:spPr>
          <a:xfrm>
            <a:off x="12842870" y="5625325"/>
            <a:ext cx="1880100" cy="11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Contract for</a:t>
            </a:r>
            <a:endParaRPr sz="2400">
              <a:solidFill>
                <a:schemeClr val="lt2"/>
              </a:solidFill>
            </a:endParaRPr>
          </a:p>
          <a:p>
            <a:pPr marL="0" lvl="0" indent="0" algn="l" rtl="0">
              <a:spcBef>
                <a:spcPts val="0"/>
              </a:spcBef>
              <a:spcAft>
                <a:spcPts val="0"/>
              </a:spcAft>
              <a:buNone/>
            </a:pPr>
            <a:r>
              <a:rPr lang="en-US" sz="2400">
                <a:solidFill>
                  <a:schemeClr val="lt2"/>
                </a:solidFill>
              </a:rPr>
              <a:t>Consumer 1</a:t>
            </a:r>
            <a:endParaRPr sz="2400">
              <a:solidFill>
                <a:schemeClr val="lt2"/>
              </a:solidFill>
            </a:endParaRPr>
          </a:p>
        </p:txBody>
      </p:sp>
      <p:sp>
        <p:nvSpPr>
          <p:cNvPr id="732" name="Google Shape;732;p51"/>
          <p:cNvSpPr/>
          <p:nvPr/>
        </p:nvSpPr>
        <p:spPr>
          <a:xfrm>
            <a:off x="12845407" y="6907650"/>
            <a:ext cx="1880100" cy="11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Contract for</a:t>
            </a:r>
            <a:endParaRPr sz="2400">
              <a:solidFill>
                <a:schemeClr val="lt2"/>
              </a:solidFill>
            </a:endParaRPr>
          </a:p>
          <a:p>
            <a:pPr marL="0" lvl="0" indent="0" algn="l" rtl="0">
              <a:spcBef>
                <a:spcPts val="0"/>
              </a:spcBef>
              <a:spcAft>
                <a:spcPts val="0"/>
              </a:spcAft>
              <a:buNone/>
            </a:pPr>
            <a:r>
              <a:rPr lang="en-US" sz="2400">
                <a:solidFill>
                  <a:schemeClr val="lt2"/>
                </a:solidFill>
              </a:rPr>
              <a:t>Consumer 2</a:t>
            </a:r>
            <a:endParaRPr sz="2400">
              <a:solidFill>
                <a:schemeClr val="lt2"/>
              </a:solidFill>
            </a:endParaRPr>
          </a:p>
        </p:txBody>
      </p:sp>
      <p:sp>
        <p:nvSpPr>
          <p:cNvPr id="733" name="Google Shape;733;p51"/>
          <p:cNvSpPr/>
          <p:nvPr/>
        </p:nvSpPr>
        <p:spPr>
          <a:xfrm>
            <a:off x="12845407" y="8265150"/>
            <a:ext cx="1880100" cy="11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Contract for</a:t>
            </a:r>
            <a:endParaRPr sz="2400">
              <a:solidFill>
                <a:schemeClr val="lt2"/>
              </a:solidFill>
            </a:endParaRPr>
          </a:p>
          <a:p>
            <a:pPr marL="0" lvl="0" indent="0" algn="l" rtl="0">
              <a:spcBef>
                <a:spcPts val="0"/>
              </a:spcBef>
              <a:spcAft>
                <a:spcPts val="0"/>
              </a:spcAft>
              <a:buNone/>
            </a:pPr>
            <a:r>
              <a:rPr lang="en-US" sz="2400">
                <a:solidFill>
                  <a:schemeClr val="lt2"/>
                </a:solidFill>
              </a:rPr>
              <a:t>Consumer n</a:t>
            </a:r>
            <a:endParaRPr sz="2400">
              <a:solidFill>
                <a:schemeClr val="lt2"/>
              </a:solidFill>
            </a:endParaRPr>
          </a:p>
        </p:txBody>
      </p:sp>
      <p:sp>
        <p:nvSpPr>
          <p:cNvPr id="734" name="Google Shape;734;p51"/>
          <p:cNvSpPr/>
          <p:nvPr/>
        </p:nvSpPr>
        <p:spPr>
          <a:xfrm rot="-1663527">
            <a:off x="19917638" y="7284423"/>
            <a:ext cx="2855329" cy="833733"/>
          </a:xfrm>
          <a:prstGeom prst="roundRect">
            <a:avLst>
              <a:gd name="adj" fmla="val 16667"/>
            </a:avLst>
          </a:prstGeom>
          <a:solidFill>
            <a:srgbClr val="F8AD4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313741"/>
                </a:solidFill>
              </a:rPr>
              <a:t>MOCK</a:t>
            </a:r>
            <a:endParaRPr sz="3600">
              <a:solidFill>
                <a:srgbClr val="313741"/>
              </a:solidFill>
            </a:endParaRPr>
          </a:p>
        </p:txBody>
      </p:sp>
      <p:sp>
        <p:nvSpPr>
          <p:cNvPr id="735" name="Google Shape;735;p51"/>
          <p:cNvSpPr/>
          <p:nvPr/>
        </p:nvSpPr>
        <p:spPr>
          <a:xfrm>
            <a:off x="8351275" y="10548475"/>
            <a:ext cx="9314100" cy="178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000">
                <a:solidFill>
                  <a:schemeClr val="lt2"/>
                </a:solidFill>
              </a:rPr>
              <a:t>→ Grâce à la garantie apportée par les contrats, on peut tester les clients </a:t>
            </a:r>
            <a:r>
              <a:rPr lang="en-US" sz="3000" b="1">
                <a:solidFill>
                  <a:srgbClr val="F8AD42"/>
                </a:solidFill>
              </a:rPr>
              <a:t>sans les contraintes réseau</a:t>
            </a:r>
            <a:r>
              <a:rPr lang="en-US" sz="3000">
                <a:solidFill>
                  <a:schemeClr val="lt2"/>
                </a:solidFill>
              </a:rPr>
              <a:t> d’un appel au producteur</a:t>
            </a:r>
            <a:endParaRPr sz="3000">
              <a:solidFill>
                <a:schemeClr val="lt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52"/>
          <p:cNvSpPr txBox="1">
            <a:spLocks noGrp="1"/>
          </p:cNvSpPr>
          <p:nvPr>
            <p:ph type="title"/>
          </p:nvPr>
        </p:nvSpPr>
        <p:spPr>
          <a:xfrm>
            <a:off x="2347650" y="136450"/>
            <a:ext cx="196887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Tests des producteurs</a:t>
            </a:r>
            <a:endParaRPr/>
          </a:p>
        </p:txBody>
      </p:sp>
      <p:sp>
        <p:nvSpPr>
          <p:cNvPr id="741" name="Google Shape;741;p52"/>
          <p:cNvSpPr/>
          <p:nvPr/>
        </p:nvSpPr>
        <p:spPr>
          <a:xfrm>
            <a:off x="10428050" y="5004900"/>
            <a:ext cx="5178600" cy="51786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2" name="Google Shape;742;p52"/>
          <p:cNvCxnSpPr>
            <a:stCxn id="743" idx="1"/>
            <a:endCxn id="744" idx="3"/>
          </p:cNvCxnSpPr>
          <p:nvPr/>
        </p:nvCxnSpPr>
        <p:spPr>
          <a:xfrm rot="10800000">
            <a:off x="5759190" y="4437175"/>
            <a:ext cx="6136200" cy="1782300"/>
          </a:xfrm>
          <a:prstGeom prst="straightConnector1">
            <a:avLst/>
          </a:prstGeom>
          <a:noFill/>
          <a:ln w="38100" cap="flat" cmpd="sng">
            <a:solidFill>
              <a:schemeClr val="lt1"/>
            </a:solidFill>
            <a:prstDash val="solid"/>
            <a:round/>
            <a:headEnd type="triangle" w="med" len="med"/>
            <a:tailEnd type="none" w="med" len="med"/>
          </a:ln>
        </p:spPr>
      </p:cxnSp>
      <p:cxnSp>
        <p:nvCxnSpPr>
          <p:cNvPr id="745" name="Google Shape;745;p52"/>
          <p:cNvCxnSpPr>
            <a:stCxn id="746" idx="1"/>
            <a:endCxn id="747" idx="3"/>
          </p:cNvCxnSpPr>
          <p:nvPr/>
        </p:nvCxnSpPr>
        <p:spPr>
          <a:xfrm rot="10800000">
            <a:off x="5759203" y="6668100"/>
            <a:ext cx="6136200" cy="833700"/>
          </a:xfrm>
          <a:prstGeom prst="straightConnector1">
            <a:avLst/>
          </a:prstGeom>
          <a:noFill/>
          <a:ln w="38100" cap="flat" cmpd="sng">
            <a:solidFill>
              <a:schemeClr val="lt1"/>
            </a:solidFill>
            <a:prstDash val="solid"/>
            <a:round/>
            <a:headEnd type="triangle" w="med" len="med"/>
            <a:tailEnd type="none" w="med" len="med"/>
          </a:ln>
        </p:spPr>
      </p:cxnSp>
      <p:cxnSp>
        <p:nvCxnSpPr>
          <p:cNvPr id="748" name="Google Shape;748;p52"/>
          <p:cNvCxnSpPr>
            <a:stCxn id="749" idx="1"/>
            <a:endCxn id="750" idx="3"/>
          </p:cNvCxnSpPr>
          <p:nvPr/>
        </p:nvCxnSpPr>
        <p:spPr>
          <a:xfrm flipH="1">
            <a:off x="5759190" y="8784125"/>
            <a:ext cx="6136200" cy="915600"/>
          </a:xfrm>
          <a:prstGeom prst="straightConnector1">
            <a:avLst/>
          </a:prstGeom>
          <a:noFill/>
          <a:ln w="38100" cap="flat" cmpd="sng">
            <a:solidFill>
              <a:schemeClr val="lt1"/>
            </a:solidFill>
            <a:prstDash val="solid"/>
            <a:round/>
            <a:headEnd type="triangle" w="med" len="med"/>
            <a:tailEnd type="none" w="med" len="med"/>
          </a:ln>
        </p:spPr>
      </p:cxnSp>
      <p:pic>
        <p:nvPicPr>
          <p:cNvPr id="746" name="Google Shape;746;p52"/>
          <p:cNvPicPr preferRelativeResize="0"/>
          <p:nvPr/>
        </p:nvPicPr>
        <p:blipFill>
          <a:blip r:embed="rId3">
            <a:alphaModFix/>
          </a:blip>
          <a:stretch>
            <a:fillRect/>
          </a:stretch>
        </p:blipFill>
        <p:spPr>
          <a:xfrm>
            <a:off x="11895403" y="6961300"/>
            <a:ext cx="810750" cy="1080999"/>
          </a:xfrm>
          <a:prstGeom prst="rect">
            <a:avLst/>
          </a:prstGeom>
          <a:noFill/>
          <a:ln>
            <a:noFill/>
          </a:ln>
        </p:spPr>
      </p:pic>
      <p:pic>
        <p:nvPicPr>
          <p:cNvPr id="743" name="Google Shape;743;p52"/>
          <p:cNvPicPr preferRelativeResize="0"/>
          <p:nvPr/>
        </p:nvPicPr>
        <p:blipFill>
          <a:blip r:embed="rId3">
            <a:alphaModFix/>
          </a:blip>
          <a:stretch>
            <a:fillRect/>
          </a:stretch>
        </p:blipFill>
        <p:spPr>
          <a:xfrm>
            <a:off x="11895390" y="5678975"/>
            <a:ext cx="810750" cy="1080999"/>
          </a:xfrm>
          <a:prstGeom prst="rect">
            <a:avLst/>
          </a:prstGeom>
          <a:noFill/>
          <a:ln>
            <a:noFill/>
          </a:ln>
        </p:spPr>
      </p:pic>
      <p:pic>
        <p:nvPicPr>
          <p:cNvPr id="749" name="Google Shape;749;p52"/>
          <p:cNvPicPr preferRelativeResize="0"/>
          <p:nvPr/>
        </p:nvPicPr>
        <p:blipFill>
          <a:blip r:embed="rId3">
            <a:alphaModFix/>
          </a:blip>
          <a:stretch>
            <a:fillRect/>
          </a:stretch>
        </p:blipFill>
        <p:spPr>
          <a:xfrm>
            <a:off x="11895390" y="8243625"/>
            <a:ext cx="810750" cy="1080999"/>
          </a:xfrm>
          <a:prstGeom prst="rect">
            <a:avLst/>
          </a:prstGeom>
          <a:noFill/>
          <a:ln>
            <a:noFill/>
          </a:ln>
        </p:spPr>
      </p:pic>
      <p:cxnSp>
        <p:nvCxnSpPr>
          <p:cNvPr id="751" name="Google Shape;751;p52"/>
          <p:cNvCxnSpPr/>
          <p:nvPr/>
        </p:nvCxnSpPr>
        <p:spPr>
          <a:xfrm rot="10800000">
            <a:off x="7683300" y="3361350"/>
            <a:ext cx="0" cy="8054400"/>
          </a:xfrm>
          <a:prstGeom prst="straightConnector1">
            <a:avLst/>
          </a:prstGeom>
          <a:noFill/>
          <a:ln w="38100" cap="flat" cmpd="sng">
            <a:solidFill>
              <a:schemeClr val="lt1"/>
            </a:solidFill>
            <a:prstDash val="lgDash"/>
            <a:round/>
            <a:headEnd type="none" w="med" len="med"/>
            <a:tailEnd type="none" w="med" len="med"/>
          </a:ln>
        </p:spPr>
      </p:cxnSp>
      <p:cxnSp>
        <p:nvCxnSpPr>
          <p:cNvPr id="752" name="Google Shape;752;p52"/>
          <p:cNvCxnSpPr/>
          <p:nvPr/>
        </p:nvCxnSpPr>
        <p:spPr>
          <a:xfrm rot="10800000">
            <a:off x="18137275" y="3361350"/>
            <a:ext cx="0" cy="8054400"/>
          </a:xfrm>
          <a:prstGeom prst="straightConnector1">
            <a:avLst/>
          </a:prstGeom>
          <a:noFill/>
          <a:ln w="38100" cap="flat" cmpd="sng">
            <a:solidFill>
              <a:schemeClr val="lt1"/>
            </a:solidFill>
            <a:prstDash val="lgDash"/>
            <a:round/>
            <a:headEnd type="none" w="med" len="med"/>
            <a:tailEnd type="none" w="med" len="med"/>
          </a:ln>
        </p:spPr>
      </p:cxnSp>
      <p:pic>
        <p:nvPicPr>
          <p:cNvPr id="753" name="Google Shape;753;p52"/>
          <p:cNvPicPr preferRelativeResize="0"/>
          <p:nvPr/>
        </p:nvPicPr>
        <p:blipFill>
          <a:blip r:embed="rId4">
            <a:alphaModFix/>
          </a:blip>
          <a:stretch>
            <a:fillRect/>
          </a:stretch>
        </p:blipFill>
        <p:spPr>
          <a:xfrm>
            <a:off x="12180200" y="3554922"/>
            <a:ext cx="1674299" cy="1339439"/>
          </a:xfrm>
          <a:prstGeom prst="rect">
            <a:avLst/>
          </a:prstGeom>
          <a:noFill/>
          <a:ln>
            <a:noFill/>
          </a:ln>
        </p:spPr>
      </p:pic>
      <p:cxnSp>
        <p:nvCxnSpPr>
          <p:cNvPr id="754" name="Google Shape;754;p52"/>
          <p:cNvCxnSpPr>
            <a:stCxn id="741" idx="6"/>
            <a:endCxn id="755" idx="1"/>
          </p:cNvCxnSpPr>
          <p:nvPr/>
        </p:nvCxnSpPr>
        <p:spPr>
          <a:xfrm>
            <a:off x="15606650" y="7594200"/>
            <a:ext cx="4266000" cy="0"/>
          </a:xfrm>
          <a:prstGeom prst="straightConnector1">
            <a:avLst/>
          </a:prstGeom>
          <a:noFill/>
          <a:ln w="38100" cap="flat" cmpd="sng">
            <a:solidFill>
              <a:schemeClr val="lt1"/>
            </a:solidFill>
            <a:prstDash val="solid"/>
            <a:round/>
            <a:headEnd type="triangle" w="med" len="med"/>
            <a:tailEnd type="none" w="med" len="med"/>
          </a:ln>
        </p:spPr>
      </p:cxnSp>
      <p:sp>
        <p:nvSpPr>
          <p:cNvPr id="744" name="Google Shape;744;p52"/>
          <p:cNvSpPr/>
          <p:nvPr/>
        </p:nvSpPr>
        <p:spPr>
          <a:xfrm>
            <a:off x="2903701" y="373220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Consumer 1</a:t>
            </a:r>
            <a:endParaRPr sz="3600">
              <a:solidFill>
                <a:schemeClr val="lt1"/>
              </a:solidFill>
            </a:endParaRPr>
          </a:p>
        </p:txBody>
      </p:sp>
      <p:sp>
        <p:nvSpPr>
          <p:cNvPr id="747" name="Google Shape;747;p52"/>
          <p:cNvSpPr/>
          <p:nvPr/>
        </p:nvSpPr>
        <p:spPr>
          <a:xfrm>
            <a:off x="2903701" y="596295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Consumer 2</a:t>
            </a:r>
            <a:endParaRPr sz="3600">
              <a:solidFill>
                <a:schemeClr val="lt1"/>
              </a:solidFill>
            </a:endParaRPr>
          </a:p>
        </p:txBody>
      </p:sp>
      <p:sp>
        <p:nvSpPr>
          <p:cNvPr id="750" name="Google Shape;750;p52"/>
          <p:cNvSpPr/>
          <p:nvPr/>
        </p:nvSpPr>
        <p:spPr>
          <a:xfrm>
            <a:off x="2903701" y="899475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Consumer n</a:t>
            </a:r>
            <a:endParaRPr sz="3600">
              <a:solidFill>
                <a:schemeClr val="lt1"/>
              </a:solidFill>
            </a:endParaRPr>
          </a:p>
        </p:txBody>
      </p:sp>
      <p:sp>
        <p:nvSpPr>
          <p:cNvPr id="756" name="Google Shape;756;p52"/>
          <p:cNvSpPr/>
          <p:nvPr/>
        </p:nvSpPr>
        <p:spPr>
          <a:xfrm>
            <a:off x="3779405" y="7645350"/>
            <a:ext cx="1104000" cy="61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7200">
                <a:solidFill>
                  <a:schemeClr val="lt2"/>
                </a:solidFill>
              </a:rPr>
              <a:t>...</a:t>
            </a:r>
            <a:endParaRPr sz="7200">
              <a:solidFill>
                <a:schemeClr val="lt2"/>
              </a:solidFill>
            </a:endParaRPr>
          </a:p>
        </p:txBody>
      </p:sp>
      <p:sp>
        <p:nvSpPr>
          <p:cNvPr id="755" name="Google Shape;755;p52"/>
          <p:cNvSpPr/>
          <p:nvPr/>
        </p:nvSpPr>
        <p:spPr>
          <a:xfrm>
            <a:off x="19872651" y="6889200"/>
            <a:ext cx="2855400" cy="14100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Provider</a:t>
            </a:r>
            <a:endParaRPr sz="3600">
              <a:solidFill>
                <a:schemeClr val="lt1"/>
              </a:solidFill>
            </a:endParaRPr>
          </a:p>
        </p:txBody>
      </p:sp>
      <p:sp>
        <p:nvSpPr>
          <p:cNvPr id="757" name="Google Shape;757;p52"/>
          <p:cNvSpPr/>
          <p:nvPr/>
        </p:nvSpPr>
        <p:spPr>
          <a:xfrm>
            <a:off x="12842870" y="5625325"/>
            <a:ext cx="1880100" cy="11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Contract for</a:t>
            </a:r>
            <a:endParaRPr sz="2400">
              <a:solidFill>
                <a:schemeClr val="lt2"/>
              </a:solidFill>
            </a:endParaRPr>
          </a:p>
          <a:p>
            <a:pPr marL="0" lvl="0" indent="0" algn="l" rtl="0">
              <a:spcBef>
                <a:spcPts val="0"/>
              </a:spcBef>
              <a:spcAft>
                <a:spcPts val="0"/>
              </a:spcAft>
              <a:buNone/>
            </a:pPr>
            <a:r>
              <a:rPr lang="en-US" sz="2400">
                <a:solidFill>
                  <a:schemeClr val="lt2"/>
                </a:solidFill>
              </a:rPr>
              <a:t>Consumer 1</a:t>
            </a:r>
            <a:endParaRPr sz="2400">
              <a:solidFill>
                <a:schemeClr val="lt2"/>
              </a:solidFill>
            </a:endParaRPr>
          </a:p>
        </p:txBody>
      </p:sp>
      <p:sp>
        <p:nvSpPr>
          <p:cNvPr id="758" name="Google Shape;758;p52"/>
          <p:cNvSpPr/>
          <p:nvPr/>
        </p:nvSpPr>
        <p:spPr>
          <a:xfrm>
            <a:off x="12845407" y="6907650"/>
            <a:ext cx="1880100" cy="11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Contract for</a:t>
            </a:r>
            <a:endParaRPr sz="2400">
              <a:solidFill>
                <a:schemeClr val="lt2"/>
              </a:solidFill>
            </a:endParaRPr>
          </a:p>
          <a:p>
            <a:pPr marL="0" lvl="0" indent="0" algn="l" rtl="0">
              <a:spcBef>
                <a:spcPts val="0"/>
              </a:spcBef>
              <a:spcAft>
                <a:spcPts val="0"/>
              </a:spcAft>
              <a:buNone/>
            </a:pPr>
            <a:r>
              <a:rPr lang="en-US" sz="2400">
                <a:solidFill>
                  <a:schemeClr val="lt2"/>
                </a:solidFill>
              </a:rPr>
              <a:t>Consumer 2</a:t>
            </a:r>
            <a:endParaRPr sz="2400">
              <a:solidFill>
                <a:schemeClr val="lt2"/>
              </a:solidFill>
            </a:endParaRPr>
          </a:p>
        </p:txBody>
      </p:sp>
      <p:sp>
        <p:nvSpPr>
          <p:cNvPr id="759" name="Google Shape;759;p52"/>
          <p:cNvSpPr/>
          <p:nvPr/>
        </p:nvSpPr>
        <p:spPr>
          <a:xfrm>
            <a:off x="12845407" y="8265150"/>
            <a:ext cx="1880100" cy="11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Contract for</a:t>
            </a:r>
            <a:endParaRPr sz="2400">
              <a:solidFill>
                <a:schemeClr val="lt2"/>
              </a:solidFill>
            </a:endParaRPr>
          </a:p>
          <a:p>
            <a:pPr marL="0" lvl="0" indent="0" algn="l" rtl="0">
              <a:spcBef>
                <a:spcPts val="0"/>
              </a:spcBef>
              <a:spcAft>
                <a:spcPts val="0"/>
              </a:spcAft>
              <a:buNone/>
            </a:pPr>
            <a:r>
              <a:rPr lang="en-US" sz="2400">
                <a:solidFill>
                  <a:schemeClr val="lt2"/>
                </a:solidFill>
              </a:rPr>
              <a:t>Consumer n</a:t>
            </a:r>
            <a:endParaRPr sz="2400">
              <a:solidFill>
                <a:schemeClr val="lt2"/>
              </a:solidFill>
            </a:endParaRPr>
          </a:p>
        </p:txBody>
      </p:sp>
      <p:sp>
        <p:nvSpPr>
          <p:cNvPr id="760" name="Google Shape;760;p52"/>
          <p:cNvSpPr/>
          <p:nvPr/>
        </p:nvSpPr>
        <p:spPr>
          <a:xfrm rot="-1663527">
            <a:off x="2903738" y="4020323"/>
            <a:ext cx="2855329" cy="833733"/>
          </a:xfrm>
          <a:prstGeom prst="roundRect">
            <a:avLst>
              <a:gd name="adj" fmla="val 16667"/>
            </a:avLst>
          </a:prstGeom>
          <a:solidFill>
            <a:srgbClr val="F8AD4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313741"/>
                </a:solidFill>
              </a:rPr>
              <a:t>Simulate</a:t>
            </a:r>
            <a:endParaRPr sz="3600">
              <a:solidFill>
                <a:srgbClr val="313741"/>
              </a:solidFill>
            </a:endParaRPr>
          </a:p>
        </p:txBody>
      </p:sp>
      <p:sp>
        <p:nvSpPr>
          <p:cNvPr id="761" name="Google Shape;761;p52"/>
          <p:cNvSpPr/>
          <p:nvPr/>
        </p:nvSpPr>
        <p:spPr>
          <a:xfrm rot="-1663527">
            <a:off x="2903738" y="6230123"/>
            <a:ext cx="2855329" cy="833733"/>
          </a:xfrm>
          <a:prstGeom prst="roundRect">
            <a:avLst>
              <a:gd name="adj" fmla="val 16667"/>
            </a:avLst>
          </a:prstGeom>
          <a:solidFill>
            <a:srgbClr val="F8AD4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3600">
                <a:solidFill>
                  <a:srgbClr val="313741"/>
                </a:solidFill>
              </a:rPr>
              <a:t>Simulate</a:t>
            </a:r>
            <a:endParaRPr sz="3600">
              <a:solidFill>
                <a:srgbClr val="313741"/>
              </a:solidFill>
            </a:endParaRPr>
          </a:p>
        </p:txBody>
      </p:sp>
      <p:sp>
        <p:nvSpPr>
          <p:cNvPr id="762" name="Google Shape;762;p52"/>
          <p:cNvSpPr/>
          <p:nvPr/>
        </p:nvSpPr>
        <p:spPr>
          <a:xfrm rot="-1663527">
            <a:off x="2903738" y="9354323"/>
            <a:ext cx="2855329" cy="833733"/>
          </a:xfrm>
          <a:prstGeom prst="roundRect">
            <a:avLst>
              <a:gd name="adj" fmla="val 16667"/>
            </a:avLst>
          </a:prstGeom>
          <a:solidFill>
            <a:srgbClr val="F8AD4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3600">
                <a:solidFill>
                  <a:srgbClr val="313741"/>
                </a:solidFill>
              </a:rPr>
              <a:t>Simulate</a:t>
            </a:r>
            <a:endParaRPr sz="3600">
              <a:solidFill>
                <a:srgbClr val="313741"/>
              </a:solidFill>
            </a:endParaRPr>
          </a:p>
        </p:txBody>
      </p:sp>
      <p:sp>
        <p:nvSpPr>
          <p:cNvPr id="763" name="Google Shape;763;p52"/>
          <p:cNvSpPr/>
          <p:nvPr/>
        </p:nvSpPr>
        <p:spPr>
          <a:xfrm>
            <a:off x="8122675" y="10700875"/>
            <a:ext cx="9755100" cy="178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000">
                <a:solidFill>
                  <a:schemeClr val="lt2"/>
                </a:solidFill>
              </a:rPr>
              <a:t>→ Grâce à la garantie apportée par les contrats, on peut développer le producteur </a:t>
            </a:r>
            <a:r>
              <a:rPr lang="en-US" sz="3000" b="1">
                <a:solidFill>
                  <a:srgbClr val="F8AD42"/>
                </a:solidFill>
              </a:rPr>
              <a:t>sans même la présence</a:t>
            </a:r>
            <a:r>
              <a:rPr lang="en-US" sz="3000">
                <a:solidFill>
                  <a:schemeClr val="lt2"/>
                </a:solidFill>
              </a:rPr>
              <a:t> des clients</a:t>
            </a:r>
            <a:endParaRPr sz="3000">
              <a:solidFill>
                <a:schemeClr val="lt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53"/>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29</a:t>
            </a:fld>
            <a:endParaRPr/>
          </a:p>
        </p:txBody>
      </p:sp>
      <p:sp>
        <p:nvSpPr>
          <p:cNvPr id="769" name="Google Shape;769;p53"/>
          <p:cNvSpPr txBox="1">
            <a:spLocks noGrp="1"/>
          </p:cNvSpPr>
          <p:nvPr>
            <p:ph type="title"/>
          </p:nvPr>
        </p:nvSpPr>
        <p:spPr>
          <a:xfrm>
            <a:off x="4833937" y="136442"/>
            <a:ext cx="147162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Plan de bataille</a:t>
            </a:r>
            <a:endParaRPr/>
          </a:p>
        </p:txBody>
      </p:sp>
      <p:sp>
        <p:nvSpPr>
          <p:cNvPr id="770" name="Google Shape;770;p53"/>
          <p:cNvSpPr txBox="1">
            <a:spLocks noGrp="1"/>
          </p:cNvSpPr>
          <p:nvPr>
            <p:ph type="body" idx="1"/>
          </p:nvPr>
        </p:nvSpPr>
        <p:spPr>
          <a:xfrm>
            <a:off x="5296350" y="3494725"/>
            <a:ext cx="13791300" cy="7968600"/>
          </a:xfrm>
          <a:prstGeom prst="rect">
            <a:avLst/>
          </a:prstGeom>
          <a:noFill/>
          <a:ln>
            <a:noFill/>
          </a:ln>
        </p:spPr>
        <p:txBody>
          <a:bodyPr spcFirstLastPara="1" wrap="square" lIns="71425" tIns="71425" rIns="71425" bIns="71425" anchor="t" anchorCtr="0">
            <a:noAutofit/>
          </a:bodyPr>
          <a:lstStyle/>
          <a:p>
            <a:pPr marL="914400" lvl="0" indent="-457200" algn="l" rtl="0">
              <a:lnSpc>
                <a:spcPct val="100000"/>
              </a:lnSpc>
              <a:spcBef>
                <a:spcPts val="0"/>
              </a:spcBef>
              <a:spcAft>
                <a:spcPts val="0"/>
              </a:spcAft>
              <a:buSzPts val="3600"/>
              <a:buAutoNum type="romanUcPeriod"/>
            </a:pPr>
            <a:r>
              <a:rPr lang="en-US" sz="3600"/>
              <a:t>Microservices : un rien d’histoire et quelques définitions...</a:t>
            </a:r>
            <a:br>
              <a:rPr lang="en-US" sz="3600"/>
            </a:br>
            <a:endParaRPr sz="3600"/>
          </a:p>
          <a:p>
            <a:pPr marL="914400" lvl="0" indent="-457200" algn="l" rtl="0">
              <a:lnSpc>
                <a:spcPct val="100000"/>
              </a:lnSpc>
              <a:spcBef>
                <a:spcPts val="0"/>
              </a:spcBef>
              <a:spcAft>
                <a:spcPts val="0"/>
              </a:spcAft>
              <a:buSzPts val="3600"/>
              <a:buAutoNum type="romanUcPeriod"/>
            </a:pPr>
            <a:r>
              <a:rPr lang="en-US" sz="3600">
                <a:solidFill>
                  <a:schemeClr val="lt1"/>
                </a:solidFill>
              </a:rPr>
              <a:t>Environnement et infrastructure</a:t>
            </a:r>
            <a:br>
              <a:rPr lang="en-US" sz="3600"/>
            </a:br>
            <a:endParaRPr sz="3600"/>
          </a:p>
          <a:p>
            <a:pPr marL="914400" lvl="0" indent="-457200" algn="l" rtl="0">
              <a:lnSpc>
                <a:spcPct val="100000"/>
              </a:lnSpc>
              <a:spcBef>
                <a:spcPts val="0"/>
              </a:spcBef>
              <a:spcAft>
                <a:spcPts val="0"/>
              </a:spcAft>
              <a:buSzPts val="3600"/>
              <a:buAutoNum type="romanUcPeriod"/>
            </a:pPr>
            <a:r>
              <a:rPr lang="en-US" sz="3600">
                <a:solidFill>
                  <a:schemeClr val="lt1"/>
                </a:solidFill>
              </a:rPr>
              <a:t>Focus sur le microservices “core”</a:t>
            </a:r>
            <a:br>
              <a:rPr lang="en-US" sz="3600"/>
            </a:br>
            <a:endParaRPr sz="3600"/>
          </a:p>
          <a:p>
            <a:pPr marL="914400" lvl="0" indent="-457200" algn="l" rtl="0">
              <a:lnSpc>
                <a:spcPct val="100000"/>
              </a:lnSpc>
              <a:spcBef>
                <a:spcPts val="0"/>
              </a:spcBef>
              <a:spcAft>
                <a:spcPts val="0"/>
              </a:spcAft>
              <a:buSzPts val="3600"/>
              <a:buAutoNum type="romanUcPeriod"/>
            </a:pPr>
            <a:r>
              <a:rPr lang="en-US" sz="3600"/>
              <a:t>Présentation des stacks Spring et MicroProfile</a:t>
            </a:r>
            <a:br>
              <a:rPr lang="en-US" sz="3600"/>
            </a:br>
            <a:endParaRPr sz="3600"/>
          </a:p>
          <a:p>
            <a:pPr marL="914400" lvl="0" indent="-457200" algn="l" rtl="0">
              <a:lnSpc>
                <a:spcPct val="100000"/>
              </a:lnSpc>
              <a:spcBef>
                <a:spcPts val="0"/>
              </a:spcBef>
              <a:spcAft>
                <a:spcPts val="0"/>
              </a:spcAft>
              <a:buSzPts val="3600"/>
              <a:buAutoNum type="romanUcPeriod"/>
            </a:pPr>
            <a:r>
              <a:rPr lang="en-US" sz="3600" b="1">
                <a:solidFill>
                  <a:srgbClr val="F8AD42"/>
                </a:solidFill>
              </a:rPr>
              <a:t>ON CODE !!!!</a:t>
            </a:r>
            <a:br>
              <a:rPr lang="en-US" sz="3600" b="1">
                <a:solidFill>
                  <a:srgbClr val="F8AD42"/>
                </a:solidFill>
              </a:rPr>
            </a:br>
            <a:endParaRPr sz="3600" b="1">
              <a:solidFill>
                <a:srgbClr val="F8AD42"/>
              </a:solidFill>
            </a:endParaRPr>
          </a:p>
          <a:p>
            <a:pPr marL="914400" lvl="0" indent="-457200" algn="l" rtl="0">
              <a:lnSpc>
                <a:spcPct val="100000"/>
              </a:lnSpc>
              <a:spcBef>
                <a:spcPts val="0"/>
              </a:spcBef>
              <a:spcAft>
                <a:spcPts val="0"/>
              </a:spcAft>
              <a:buSzPts val="3600"/>
              <a:buAutoNum type="romanUcPeriod"/>
            </a:pPr>
            <a:r>
              <a:rPr lang="en-US" sz="3600"/>
              <a:t>Conclusion</a:t>
            </a:r>
            <a:br>
              <a:rPr lang="en-US" sz="3600" b="1"/>
            </a:br>
            <a:endParaRPr sz="3600" b="1"/>
          </a:p>
          <a:p>
            <a:pPr marL="914400" lvl="0" indent="-457200" algn="l" rtl="0">
              <a:lnSpc>
                <a:spcPct val="100000"/>
              </a:lnSpc>
              <a:spcBef>
                <a:spcPts val="0"/>
              </a:spcBef>
              <a:spcAft>
                <a:spcPts val="0"/>
              </a:spcAft>
              <a:buSzPts val="3600"/>
              <a:buAutoNum type="romanUcPeriod"/>
            </a:pPr>
            <a:r>
              <a:rPr lang="en-US" sz="3600"/>
              <a:t>“Scène bonus”</a:t>
            </a:r>
            <a:endParaRPr sz="3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7"/>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3</a:t>
            </a:fld>
            <a:endParaRPr/>
          </a:p>
        </p:txBody>
      </p:sp>
      <p:sp>
        <p:nvSpPr>
          <p:cNvPr id="181" name="Google Shape;181;p27"/>
          <p:cNvSpPr txBox="1">
            <a:spLocks noGrp="1"/>
          </p:cNvSpPr>
          <p:nvPr>
            <p:ph type="title"/>
          </p:nvPr>
        </p:nvSpPr>
        <p:spPr>
          <a:xfrm>
            <a:off x="4833937" y="136442"/>
            <a:ext cx="147162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Plan de bataille</a:t>
            </a:r>
            <a:endParaRPr/>
          </a:p>
        </p:txBody>
      </p:sp>
      <p:sp>
        <p:nvSpPr>
          <p:cNvPr id="182" name="Google Shape;182;p27"/>
          <p:cNvSpPr txBox="1">
            <a:spLocks noGrp="1"/>
          </p:cNvSpPr>
          <p:nvPr>
            <p:ph type="body" idx="1"/>
          </p:nvPr>
        </p:nvSpPr>
        <p:spPr>
          <a:xfrm>
            <a:off x="5296350" y="3494725"/>
            <a:ext cx="13791300" cy="7968600"/>
          </a:xfrm>
          <a:prstGeom prst="rect">
            <a:avLst/>
          </a:prstGeom>
          <a:noFill/>
          <a:ln>
            <a:noFill/>
          </a:ln>
        </p:spPr>
        <p:txBody>
          <a:bodyPr spcFirstLastPara="1" wrap="square" lIns="71425" tIns="71425" rIns="71425" bIns="71425" anchor="t" anchorCtr="0">
            <a:noAutofit/>
          </a:bodyPr>
          <a:lstStyle/>
          <a:p>
            <a:pPr marL="914400" lvl="0" indent="-457200" algn="l" rtl="0">
              <a:lnSpc>
                <a:spcPct val="100000"/>
              </a:lnSpc>
              <a:spcBef>
                <a:spcPts val="0"/>
              </a:spcBef>
              <a:spcAft>
                <a:spcPts val="0"/>
              </a:spcAft>
              <a:buSzPts val="3600"/>
              <a:buAutoNum type="romanUcPeriod"/>
            </a:pPr>
            <a:r>
              <a:rPr lang="en-US" sz="3600"/>
              <a:t>Microservices : un rien d’histoire et quelques définitions...</a:t>
            </a:r>
            <a:br>
              <a:rPr lang="en-US" sz="3600"/>
            </a:br>
            <a:endParaRPr sz="3600"/>
          </a:p>
          <a:p>
            <a:pPr marL="914400" lvl="0" indent="-457200" algn="l" rtl="0">
              <a:lnSpc>
                <a:spcPct val="100000"/>
              </a:lnSpc>
              <a:spcBef>
                <a:spcPts val="0"/>
              </a:spcBef>
              <a:spcAft>
                <a:spcPts val="0"/>
              </a:spcAft>
              <a:buSzPts val="3600"/>
              <a:buAutoNum type="romanUcPeriod"/>
            </a:pPr>
            <a:r>
              <a:rPr lang="en-US" sz="3600">
                <a:solidFill>
                  <a:schemeClr val="lt1"/>
                </a:solidFill>
              </a:rPr>
              <a:t>Environnement et infrastructure</a:t>
            </a:r>
            <a:br>
              <a:rPr lang="en-US" sz="3600"/>
            </a:br>
            <a:endParaRPr sz="3600"/>
          </a:p>
          <a:p>
            <a:pPr marL="914400" lvl="0" indent="-457200" algn="l" rtl="0">
              <a:lnSpc>
                <a:spcPct val="100000"/>
              </a:lnSpc>
              <a:spcBef>
                <a:spcPts val="0"/>
              </a:spcBef>
              <a:spcAft>
                <a:spcPts val="0"/>
              </a:spcAft>
              <a:buSzPts val="3600"/>
              <a:buAutoNum type="romanUcPeriod"/>
            </a:pPr>
            <a:r>
              <a:rPr lang="en-US" sz="3600">
                <a:solidFill>
                  <a:schemeClr val="lt1"/>
                </a:solidFill>
              </a:rPr>
              <a:t>Focus sur le microservices “core”</a:t>
            </a:r>
            <a:br>
              <a:rPr lang="en-US" sz="3600"/>
            </a:br>
            <a:endParaRPr sz="3600"/>
          </a:p>
          <a:p>
            <a:pPr marL="914400" lvl="0" indent="-457200" algn="l" rtl="0">
              <a:lnSpc>
                <a:spcPct val="100000"/>
              </a:lnSpc>
              <a:spcBef>
                <a:spcPts val="0"/>
              </a:spcBef>
              <a:spcAft>
                <a:spcPts val="0"/>
              </a:spcAft>
              <a:buSzPts val="3600"/>
              <a:buAutoNum type="romanUcPeriod"/>
            </a:pPr>
            <a:r>
              <a:rPr lang="en-US" sz="3600"/>
              <a:t>Présentation des stacks Spring et MicroProfile</a:t>
            </a:r>
            <a:br>
              <a:rPr lang="en-US" sz="3600"/>
            </a:br>
            <a:endParaRPr sz="3600"/>
          </a:p>
          <a:p>
            <a:pPr marL="914400" lvl="0" indent="-457200" algn="l" rtl="0">
              <a:lnSpc>
                <a:spcPct val="100000"/>
              </a:lnSpc>
              <a:spcBef>
                <a:spcPts val="0"/>
              </a:spcBef>
              <a:spcAft>
                <a:spcPts val="0"/>
              </a:spcAft>
              <a:buSzPts val="3600"/>
              <a:buAutoNum type="romanUcPeriod"/>
            </a:pPr>
            <a:r>
              <a:rPr lang="en-US" sz="3600" b="1">
                <a:solidFill>
                  <a:srgbClr val="F8AD42"/>
                </a:solidFill>
              </a:rPr>
              <a:t>ON CODE !!!!</a:t>
            </a:r>
            <a:br>
              <a:rPr lang="en-US" sz="3600" b="1">
                <a:solidFill>
                  <a:srgbClr val="F8AD42"/>
                </a:solidFill>
              </a:rPr>
            </a:br>
            <a:endParaRPr sz="3600" b="1">
              <a:solidFill>
                <a:srgbClr val="F8AD42"/>
              </a:solidFill>
            </a:endParaRPr>
          </a:p>
          <a:p>
            <a:pPr marL="914400" lvl="0" indent="-457200" algn="l" rtl="0">
              <a:lnSpc>
                <a:spcPct val="100000"/>
              </a:lnSpc>
              <a:spcBef>
                <a:spcPts val="0"/>
              </a:spcBef>
              <a:spcAft>
                <a:spcPts val="0"/>
              </a:spcAft>
              <a:buSzPts val="3600"/>
              <a:buAutoNum type="romanUcPeriod"/>
            </a:pPr>
            <a:r>
              <a:rPr lang="en-US" sz="3600"/>
              <a:t>Conclusion</a:t>
            </a:r>
            <a:br>
              <a:rPr lang="en-US" sz="3600" b="1"/>
            </a:br>
            <a:endParaRPr sz="3600" b="1"/>
          </a:p>
          <a:p>
            <a:pPr marL="914400" lvl="0" indent="-457200" algn="l" rtl="0">
              <a:lnSpc>
                <a:spcPct val="100000"/>
              </a:lnSpc>
              <a:spcBef>
                <a:spcPts val="0"/>
              </a:spcBef>
              <a:spcAft>
                <a:spcPts val="0"/>
              </a:spcAft>
              <a:buSzPts val="3600"/>
              <a:buAutoNum type="romanUcPeriod"/>
            </a:pPr>
            <a:r>
              <a:rPr lang="en-US" sz="3600"/>
              <a:t>“Scène bonus”</a:t>
            </a:r>
            <a:endParaRPr sz="36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54"/>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30</a:t>
            </a:fld>
            <a:endParaRPr/>
          </a:p>
        </p:txBody>
      </p:sp>
      <p:sp>
        <p:nvSpPr>
          <p:cNvPr id="776" name="Google Shape;776;p54"/>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DEMO !!!!</a:t>
            </a:r>
            <a:endParaRPr sz="10416"/>
          </a:p>
        </p:txBody>
      </p:sp>
      <p:sp>
        <p:nvSpPr>
          <p:cNvPr id="777" name="Google Shape;777;p54"/>
          <p:cNvSpPr txBox="1">
            <a:spLocks noGrp="1"/>
          </p:cNvSpPr>
          <p:nvPr>
            <p:ph type="body" idx="1"/>
          </p:nvPr>
        </p:nvSpPr>
        <p:spPr>
          <a:xfrm>
            <a:off x="2230500" y="6006300"/>
            <a:ext cx="19923000" cy="17034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None/>
            </a:pPr>
            <a:r>
              <a:rPr lang="en-US">
                <a:solidFill>
                  <a:schemeClr val="lt1"/>
                </a:solidFill>
              </a:rPr>
              <a:t>Thanos part en </a:t>
            </a:r>
            <a:r>
              <a:rPr lang="en-US">
                <a:solidFill>
                  <a:srgbClr val="F8AD42"/>
                </a:solidFill>
              </a:rPr>
              <a:t>mission</a:t>
            </a:r>
            <a:r>
              <a:rPr lang="en-US">
                <a:solidFill>
                  <a:schemeClr val="lt1"/>
                </a:solidFill>
              </a:rPr>
              <a:t> : il doit aller arracher les </a:t>
            </a:r>
            <a:r>
              <a:rPr lang="en-US">
                <a:solidFill>
                  <a:srgbClr val="F8AD42"/>
                </a:solidFill>
              </a:rPr>
              <a:t>gemmes</a:t>
            </a:r>
            <a:r>
              <a:rPr lang="en-US">
                <a:solidFill>
                  <a:schemeClr val="lt1"/>
                </a:solidFill>
              </a:rPr>
              <a:t> de l'Infini à leurs propriétaires sur plusieurs planètes !</a:t>
            </a:r>
            <a:endParaRPr>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55"/>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31</a:t>
            </a:fld>
            <a:endParaRPr/>
          </a:p>
        </p:txBody>
      </p:sp>
      <p:sp>
        <p:nvSpPr>
          <p:cNvPr id="783" name="Google Shape;783;p55"/>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2 microservices</a:t>
            </a:r>
            <a:endParaRPr sz="10416"/>
          </a:p>
        </p:txBody>
      </p:sp>
      <p:sp>
        <p:nvSpPr>
          <p:cNvPr id="784" name="Google Shape;784;p55"/>
          <p:cNvSpPr txBox="1">
            <a:spLocks noGrp="1"/>
          </p:cNvSpPr>
          <p:nvPr>
            <p:ph type="body" idx="1"/>
          </p:nvPr>
        </p:nvSpPr>
        <p:spPr>
          <a:xfrm>
            <a:off x="12419675" y="4608000"/>
            <a:ext cx="11550300" cy="5262000"/>
          </a:xfrm>
          <a:prstGeom prst="rect">
            <a:avLst/>
          </a:prstGeom>
          <a:noFill/>
          <a:ln>
            <a:noFill/>
          </a:ln>
        </p:spPr>
        <p:txBody>
          <a:bodyPr spcFirstLastPara="1" wrap="square" lIns="71425" tIns="71425" rIns="71425" bIns="71425" anchor="t" anchorCtr="0">
            <a:noAutofit/>
          </a:bodyPr>
          <a:lstStyle/>
          <a:p>
            <a:pPr marL="457200" lvl="0" indent="-533400" algn="l" rtl="0">
              <a:lnSpc>
                <a:spcPct val="100000"/>
              </a:lnSpc>
              <a:spcBef>
                <a:spcPts val="0"/>
              </a:spcBef>
              <a:spcAft>
                <a:spcPts val="0"/>
              </a:spcAft>
              <a:buClr>
                <a:schemeClr val="lt1"/>
              </a:buClr>
              <a:buSzPts val="4800"/>
              <a:buChar char="•"/>
            </a:pPr>
            <a:r>
              <a:rPr lang="en-US">
                <a:solidFill>
                  <a:srgbClr val="F8AD42"/>
                </a:solidFill>
              </a:rPr>
              <a:t>“Mission”</a:t>
            </a:r>
            <a:r>
              <a:rPr lang="en-US">
                <a:solidFill>
                  <a:schemeClr val="lt1"/>
                </a:solidFill>
              </a:rPr>
              <a:t> : service de création des missions de Thanos, consistant chacune à récupérer 1 gemme </a:t>
            </a:r>
            <a:br>
              <a:rPr lang="en-US">
                <a:solidFill>
                  <a:schemeClr val="lt1"/>
                </a:solidFill>
              </a:rPr>
            </a:br>
            <a:endParaRPr>
              <a:solidFill>
                <a:schemeClr val="lt1"/>
              </a:solidFill>
            </a:endParaRPr>
          </a:p>
          <a:p>
            <a:pPr marL="457200" lvl="0" indent="-533400" algn="l" rtl="0">
              <a:lnSpc>
                <a:spcPct val="100000"/>
              </a:lnSpc>
              <a:spcBef>
                <a:spcPts val="0"/>
              </a:spcBef>
              <a:spcAft>
                <a:spcPts val="0"/>
              </a:spcAft>
              <a:buClr>
                <a:schemeClr val="lt1"/>
              </a:buClr>
              <a:buSzPts val="4800"/>
              <a:buChar char="•"/>
            </a:pPr>
            <a:r>
              <a:rPr lang="en-US">
                <a:solidFill>
                  <a:srgbClr val="F8AD42"/>
                </a:solidFill>
              </a:rPr>
              <a:t>“Stone”</a:t>
            </a:r>
            <a:r>
              <a:rPr lang="en-US">
                <a:solidFill>
                  <a:schemeClr val="lt1"/>
                </a:solidFill>
              </a:rPr>
              <a:t> : service de récupération des gemmes (utilisé par le service Mission)</a:t>
            </a:r>
            <a:endParaRPr>
              <a:solidFill>
                <a:schemeClr val="lt1"/>
              </a:solidFill>
            </a:endParaRPr>
          </a:p>
        </p:txBody>
      </p:sp>
      <p:pic>
        <p:nvPicPr>
          <p:cNvPr id="785" name="Google Shape;785;p55"/>
          <p:cNvPicPr preferRelativeResize="0"/>
          <p:nvPr/>
        </p:nvPicPr>
        <p:blipFill>
          <a:blip r:embed="rId3">
            <a:alphaModFix/>
          </a:blip>
          <a:stretch>
            <a:fillRect/>
          </a:stretch>
        </p:blipFill>
        <p:spPr>
          <a:xfrm>
            <a:off x="500950" y="3128937"/>
            <a:ext cx="11550226" cy="74581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cxnSp>
        <p:nvCxnSpPr>
          <p:cNvPr id="790" name="Google Shape;790;p56"/>
          <p:cNvCxnSpPr/>
          <p:nvPr/>
        </p:nvCxnSpPr>
        <p:spPr>
          <a:xfrm rot="10800000">
            <a:off x="12192000" y="1166625"/>
            <a:ext cx="0" cy="9949500"/>
          </a:xfrm>
          <a:prstGeom prst="straightConnector1">
            <a:avLst/>
          </a:prstGeom>
          <a:noFill/>
          <a:ln w="38100" cap="flat" cmpd="sng">
            <a:solidFill>
              <a:schemeClr val="lt1"/>
            </a:solidFill>
            <a:prstDash val="lgDash"/>
            <a:round/>
            <a:headEnd type="none" w="med" len="med"/>
            <a:tailEnd type="none" w="med" len="med"/>
          </a:ln>
        </p:spPr>
      </p:cxnSp>
      <p:grpSp>
        <p:nvGrpSpPr>
          <p:cNvPr id="791" name="Google Shape;791;p56"/>
          <p:cNvGrpSpPr/>
          <p:nvPr/>
        </p:nvGrpSpPr>
        <p:grpSpPr>
          <a:xfrm>
            <a:off x="14524540" y="453827"/>
            <a:ext cx="7992577" cy="11220522"/>
            <a:chOff x="14524540" y="229364"/>
            <a:chExt cx="7992577" cy="11220522"/>
          </a:xfrm>
        </p:grpSpPr>
        <p:sp>
          <p:nvSpPr>
            <p:cNvPr id="792" name="Google Shape;792;p56"/>
            <p:cNvSpPr/>
            <p:nvPr/>
          </p:nvSpPr>
          <p:spPr>
            <a:xfrm>
              <a:off x="14524545" y="229364"/>
              <a:ext cx="3000900" cy="7974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StoneApplication</a:t>
              </a:r>
              <a:endParaRPr sz="2000">
                <a:solidFill>
                  <a:schemeClr val="lt1"/>
                </a:solidFill>
              </a:endParaRPr>
            </a:p>
          </p:txBody>
        </p:sp>
        <p:grpSp>
          <p:nvGrpSpPr>
            <p:cNvPr id="793" name="Google Shape;793;p56"/>
            <p:cNvGrpSpPr/>
            <p:nvPr/>
          </p:nvGrpSpPr>
          <p:grpSpPr>
            <a:xfrm>
              <a:off x="14524540" y="1486468"/>
              <a:ext cx="3474687" cy="3053348"/>
              <a:chOff x="14524540" y="1486468"/>
              <a:chExt cx="3474687" cy="3053348"/>
            </a:xfrm>
          </p:grpSpPr>
          <p:sp>
            <p:nvSpPr>
              <p:cNvPr id="794" name="Google Shape;794;p56"/>
              <p:cNvSpPr/>
              <p:nvPr/>
            </p:nvSpPr>
            <p:spPr>
              <a:xfrm>
                <a:off x="14524540" y="2028829"/>
                <a:ext cx="3474687" cy="2510988"/>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6"/>
              <p:cNvSpPr/>
              <p:nvPr/>
            </p:nvSpPr>
            <p:spPr>
              <a:xfrm>
                <a:off x="14524540" y="1486468"/>
                <a:ext cx="2037191" cy="542249"/>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313741"/>
                    </a:solidFill>
                  </a:rPr>
                  <a:t>rest</a:t>
                </a:r>
                <a:endParaRPr sz="2400">
                  <a:solidFill>
                    <a:srgbClr val="313741"/>
                  </a:solidFill>
                </a:endParaRPr>
              </a:p>
            </p:txBody>
          </p:sp>
          <p:sp>
            <p:nvSpPr>
              <p:cNvPr id="796" name="Google Shape;796;p56"/>
              <p:cNvSpPr/>
              <p:nvPr/>
            </p:nvSpPr>
            <p:spPr>
              <a:xfrm>
                <a:off x="14756670" y="2948665"/>
                <a:ext cx="3000891" cy="797267"/>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StoneController</a:t>
                </a:r>
                <a:endParaRPr sz="2000">
                  <a:solidFill>
                    <a:schemeClr val="lt1"/>
                  </a:solidFill>
                </a:endParaRPr>
              </a:p>
            </p:txBody>
          </p:sp>
        </p:grpSp>
        <p:grpSp>
          <p:nvGrpSpPr>
            <p:cNvPr id="797" name="Google Shape;797;p56"/>
            <p:cNvGrpSpPr/>
            <p:nvPr/>
          </p:nvGrpSpPr>
          <p:grpSpPr>
            <a:xfrm>
              <a:off x="14524540" y="4940698"/>
              <a:ext cx="3474687" cy="3058303"/>
              <a:chOff x="10249500" y="4197038"/>
              <a:chExt cx="3883200" cy="3417863"/>
            </a:xfrm>
          </p:grpSpPr>
          <p:sp>
            <p:nvSpPr>
              <p:cNvPr id="798" name="Google Shape;798;p56"/>
              <p:cNvSpPr/>
              <p:nvPr/>
            </p:nvSpPr>
            <p:spPr>
              <a:xfrm>
                <a:off x="10249500" y="4808700"/>
                <a:ext cx="3883200" cy="28062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6"/>
              <p:cNvSpPr/>
              <p:nvPr/>
            </p:nvSpPr>
            <p:spPr>
              <a:xfrm>
                <a:off x="10249500" y="4197038"/>
                <a:ext cx="2276700" cy="60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313741"/>
                    </a:solidFill>
                  </a:rPr>
                  <a:t>dao</a:t>
                </a:r>
                <a:endParaRPr sz="2400">
                  <a:solidFill>
                    <a:srgbClr val="313741"/>
                  </a:solidFill>
                </a:endParaRPr>
              </a:p>
            </p:txBody>
          </p:sp>
          <p:sp>
            <p:nvSpPr>
              <p:cNvPr id="800" name="Google Shape;800;p56"/>
              <p:cNvSpPr/>
              <p:nvPr/>
            </p:nvSpPr>
            <p:spPr>
              <a:xfrm>
                <a:off x="10519650" y="5717300"/>
                <a:ext cx="3353700" cy="8910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StoneRepository</a:t>
                </a:r>
                <a:endParaRPr sz="2000">
                  <a:solidFill>
                    <a:schemeClr val="lt1"/>
                  </a:solidFill>
                </a:endParaRPr>
              </a:p>
            </p:txBody>
          </p:sp>
        </p:grpSp>
        <p:grpSp>
          <p:nvGrpSpPr>
            <p:cNvPr id="801" name="Google Shape;801;p56"/>
            <p:cNvGrpSpPr/>
            <p:nvPr/>
          </p:nvGrpSpPr>
          <p:grpSpPr>
            <a:xfrm>
              <a:off x="14524540" y="8399894"/>
              <a:ext cx="3474687" cy="3049993"/>
              <a:chOff x="10249500" y="8758000"/>
              <a:chExt cx="3883200" cy="3408575"/>
            </a:xfrm>
          </p:grpSpPr>
          <p:sp>
            <p:nvSpPr>
              <p:cNvPr id="802" name="Google Shape;802;p56"/>
              <p:cNvSpPr/>
              <p:nvPr/>
            </p:nvSpPr>
            <p:spPr>
              <a:xfrm>
                <a:off x="10249500" y="9360375"/>
                <a:ext cx="3883200" cy="28062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6"/>
              <p:cNvSpPr/>
              <p:nvPr/>
            </p:nvSpPr>
            <p:spPr>
              <a:xfrm>
                <a:off x="10249500" y="8758000"/>
                <a:ext cx="2276700" cy="60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313741"/>
                    </a:solidFill>
                  </a:rPr>
                  <a:t>entities</a:t>
                </a:r>
                <a:endParaRPr sz="2400">
                  <a:solidFill>
                    <a:srgbClr val="313741"/>
                  </a:solidFill>
                </a:endParaRPr>
              </a:p>
            </p:txBody>
          </p:sp>
          <p:sp>
            <p:nvSpPr>
              <p:cNvPr id="804" name="Google Shape;804;p56"/>
              <p:cNvSpPr/>
              <p:nvPr/>
            </p:nvSpPr>
            <p:spPr>
              <a:xfrm>
                <a:off x="10519650" y="10268975"/>
                <a:ext cx="3353700" cy="8910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StoneEntity</a:t>
                </a:r>
                <a:endParaRPr sz="2000">
                  <a:solidFill>
                    <a:schemeClr val="lt1"/>
                  </a:solidFill>
                </a:endParaRPr>
              </a:p>
            </p:txBody>
          </p:sp>
        </p:grpSp>
        <p:cxnSp>
          <p:nvCxnSpPr>
            <p:cNvPr id="805" name="Google Shape;805;p56"/>
            <p:cNvCxnSpPr/>
            <p:nvPr/>
          </p:nvCxnSpPr>
          <p:spPr>
            <a:xfrm rot="10800000">
              <a:off x="18014103" y="4540487"/>
              <a:ext cx="999134" cy="372863"/>
            </a:xfrm>
            <a:prstGeom prst="straightConnector1">
              <a:avLst/>
            </a:prstGeom>
            <a:noFill/>
            <a:ln w="38100" cap="flat" cmpd="sng">
              <a:solidFill>
                <a:schemeClr val="lt1"/>
              </a:solidFill>
              <a:prstDash val="dash"/>
              <a:round/>
              <a:headEnd type="triangle" w="med" len="med"/>
              <a:tailEnd type="none" w="med" len="med"/>
            </a:ln>
          </p:spPr>
        </p:cxnSp>
        <p:cxnSp>
          <p:nvCxnSpPr>
            <p:cNvPr id="806" name="Google Shape;806;p56"/>
            <p:cNvCxnSpPr>
              <a:stCxn id="807" idx="1"/>
              <a:endCxn id="794" idx="3"/>
            </p:cNvCxnSpPr>
            <p:nvPr/>
          </p:nvCxnSpPr>
          <p:spPr>
            <a:xfrm rot="10800000">
              <a:off x="17999329" y="3284394"/>
              <a:ext cx="1043100" cy="2400"/>
            </a:xfrm>
            <a:prstGeom prst="straightConnector1">
              <a:avLst/>
            </a:prstGeom>
            <a:noFill/>
            <a:ln w="38100" cap="flat" cmpd="sng">
              <a:solidFill>
                <a:schemeClr val="lt1"/>
              </a:solidFill>
              <a:prstDash val="dash"/>
              <a:round/>
              <a:headEnd type="triangle" w="med" len="med"/>
              <a:tailEnd type="none" w="med" len="med"/>
            </a:ln>
          </p:spPr>
        </p:cxnSp>
        <p:cxnSp>
          <p:nvCxnSpPr>
            <p:cNvPr id="808" name="Google Shape;808;p56"/>
            <p:cNvCxnSpPr/>
            <p:nvPr/>
          </p:nvCxnSpPr>
          <p:spPr>
            <a:xfrm rot="10800000">
              <a:off x="17462324" y="8000209"/>
              <a:ext cx="0" cy="939540"/>
            </a:xfrm>
            <a:prstGeom prst="straightConnector1">
              <a:avLst/>
            </a:prstGeom>
            <a:noFill/>
            <a:ln w="38100" cap="flat" cmpd="sng">
              <a:solidFill>
                <a:schemeClr val="lt1"/>
              </a:solidFill>
              <a:prstDash val="dash"/>
              <a:round/>
              <a:headEnd type="triangle" w="med" len="med"/>
              <a:tailEnd type="none" w="med" len="med"/>
            </a:ln>
          </p:spPr>
        </p:cxnSp>
        <p:cxnSp>
          <p:nvCxnSpPr>
            <p:cNvPr id="809" name="Google Shape;809;p56"/>
            <p:cNvCxnSpPr>
              <a:stCxn id="798" idx="3"/>
              <a:endCxn id="810" idx="1"/>
            </p:cNvCxnSpPr>
            <p:nvPr/>
          </p:nvCxnSpPr>
          <p:spPr>
            <a:xfrm>
              <a:off x="17999227" y="6743507"/>
              <a:ext cx="1043100" cy="0"/>
            </a:xfrm>
            <a:prstGeom prst="straightConnector1">
              <a:avLst/>
            </a:prstGeom>
            <a:noFill/>
            <a:ln w="38100" cap="flat" cmpd="sng">
              <a:solidFill>
                <a:schemeClr val="lt1"/>
              </a:solidFill>
              <a:prstDash val="dash"/>
              <a:round/>
              <a:headEnd type="triangle" w="med" len="med"/>
              <a:tailEnd type="none" w="med" len="med"/>
            </a:ln>
          </p:spPr>
        </p:cxnSp>
        <p:cxnSp>
          <p:nvCxnSpPr>
            <p:cNvPr id="811" name="Google Shape;811;p56"/>
            <p:cNvCxnSpPr/>
            <p:nvPr/>
          </p:nvCxnSpPr>
          <p:spPr>
            <a:xfrm rot="10800000" flipH="1">
              <a:off x="17999182" y="8000321"/>
              <a:ext cx="1043963" cy="924507"/>
            </a:xfrm>
            <a:prstGeom prst="straightConnector1">
              <a:avLst/>
            </a:prstGeom>
            <a:noFill/>
            <a:ln w="38100" cap="flat" cmpd="sng">
              <a:solidFill>
                <a:schemeClr val="lt1"/>
              </a:solidFill>
              <a:prstDash val="dash"/>
              <a:round/>
              <a:headEnd type="triangle" w="med" len="med"/>
              <a:tailEnd type="none" w="med" len="med"/>
            </a:ln>
          </p:spPr>
        </p:cxnSp>
        <p:grpSp>
          <p:nvGrpSpPr>
            <p:cNvPr id="812" name="Google Shape;812;p56"/>
            <p:cNvGrpSpPr/>
            <p:nvPr/>
          </p:nvGrpSpPr>
          <p:grpSpPr>
            <a:xfrm>
              <a:off x="19042429" y="4940698"/>
              <a:ext cx="3474687" cy="3058303"/>
              <a:chOff x="16193100" y="4501838"/>
              <a:chExt cx="3883200" cy="3417863"/>
            </a:xfrm>
          </p:grpSpPr>
          <p:sp>
            <p:nvSpPr>
              <p:cNvPr id="810" name="Google Shape;810;p56"/>
              <p:cNvSpPr/>
              <p:nvPr/>
            </p:nvSpPr>
            <p:spPr>
              <a:xfrm>
                <a:off x="16193100" y="5113500"/>
                <a:ext cx="3883200" cy="28062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6"/>
              <p:cNvSpPr/>
              <p:nvPr/>
            </p:nvSpPr>
            <p:spPr>
              <a:xfrm>
                <a:off x="16193100" y="4501838"/>
                <a:ext cx="2276700" cy="60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313741"/>
                    </a:solidFill>
                  </a:rPr>
                  <a:t>service</a:t>
                </a:r>
                <a:endParaRPr sz="2400">
                  <a:solidFill>
                    <a:srgbClr val="313741"/>
                  </a:solidFill>
                </a:endParaRPr>
              </a:p>
            </p:txBody>
          </p:sp>
          <p:sp>
            <p:nvSpPr>
              <p:cNvPr id="814" name="Google Shape;814;p56"/>
              <p:cNvSpPr/>
              <p:nvPr/>
            </p:nvSpPr>
            <p:spPr>
              <a:xfrm>
                <a:off x="16463250" y="6022100"/>
                <a:ext cx="3353700" cy="8910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StoneService</a:t>
                </a:r>
                <a:endParaRPr sz="2000">
                  <a:solidFill>
                    <a:schemeClr val="lt1"/>
                  </a:solidFill>
                </a:endParaRPr>
              </a:p>
            </p:txBody>
          </p:sp>
        </p:grpSp>
        <p:grpSp>
          <p:nvGrpSpPr>
            <p:cNvPr id="815" name="Google Shape;815;p56"/>
            <p:cNvGrpSpPr/>
            <p:nvPr/>
          </p:nvGrpSpPr>
          <p:grpSpPr>
            <a:xfrm>
              <a:off x="19042429" y="1483985"/>
              <a:ext cx="3474687" cy="3058303"/>
              <a:chOff x="16212950" y="336688"/>
              <a:chExt cx="3883200" cy="3417863"/>
            </a:xfrm>
          </p:grpSpPr>
          <p:sp>
            <p:nvSpPr>
              <p:cNvPr id="807" name="Google Shape;807;p56"/>
              <p:cNvSpPr/>
              <p:nvPr/>
            </p:nvSpPr>
            <p:spPr>
              <a:xfrm>
                <a:off x="16212950" y="948350"/>
                <a:ext cx="3883200" cy="28062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6"/>
              <p:cNvSpPr/>
              <p:nvPr/>
            </p:nvSpPr>
            <p:spPr>
              <a:xfrm>
                <a:off x="16212950" y="336688"/>
                <a:ext cx="2276700" cy="60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313741"/>
                    </a:solidFill>
                  </a:rPr>
                  <a:t>model</a:t>
                </a:r>
                <a:endParaRPr sz="2400">
                  <a:solidFill>
                    <a:srgbClr val="313741"/>
                  </a:solidFill>
                </a:endParaRPr>
              </a:p>
            </p:txBody>
          </p:sp>
          <p:sp>
            <p:nvSpPr>
              <p:cNvPr id="817" name="Google Shape;817;p56"/>
              <p:cNvSpPr/>
              <p:nvPr/>
            </p:nvSpPr>
            <p:spPr>
              <a:xfrm>
                <a:off x="16483100" y="1856950"/>
                <a:ext cx="3353700" cy="8910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Stone</a:t>
                </a:r>
                <a:endParaRPr sz="2000">
                  <a:solidFill>
                    <a:schemeClr val="lt1"/>
                  </a:solidFill>
                </a:endParaRPr>
              </a:p>
            </p:txBody>
          </p:sp>
        </p:grpSp>
      </p:grpSp>
      <p:grpSp>
        <p:nvGrpSpPr>
          <p:cNvPr id="818" name="Google Shape;818;p56"/>
          <p:cNvGrpSpPr/>
          <p:nvPr/>
        </p:nvGrpSpPr>
        <p:grpSpPr>
          <a:xfrm>
            <a:off x="1866865" y="449689"/>
            <a:ext cx="7992577" cy="11228797"/>
            <a:chOff x="1866865" y="602089"/>
            <a:chExt cx="7992577" cy="11228797"/>
          </a:xfrm>
        </p:grpSpPr>
        <p:sp>
          <p:nvSpPr>
            <p:cNvPr id="819" name="Google Shape;819;p56"/>
            <p:cNvSpPr/>
            <p:nvPr/>
          </p:nvSpPr>
          <p:spPr>
            <a:xfrm>
              <a:off x="1866870" y="602089"/>
              <a:ext cx="3000900" cy="7974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MissionApplication</a:t>
              </a:r>
              <a:endParaRPr sz="2000">
                <a:solidFill>
                  <a:schemeClr val="lt1"/>
                </a:solidFill>
              </a:endParaRPr>
            </a:p>
          </p:txBody>
        </p:sp>
        <p:grpSp>
          <p:nvGrpSpPr>
            <p:cNvPr id="820" name="Google Shape;820;p56"/>
            <p:cNvGrpSpPr/>
            <p:nvPr/>
          </p:nvGrpSpPr>
          <p:grpSpPr>
            <a:xfrm>
              <a:off x="1866865" y="1867468"/>
              <a:ext cx="3474687" cy="3053348"/>
              <a:chOff x="1866865" y="1867468"/>
              <a:chExt cx="3474687" cy="3053348"/>
            </a:xfrm>
          </p:grpSpPr>
          <p:sp>
            <p:nvSpPr>
              <p:cNvPr id="821" name="Google Shape;821;p56"/>
              <p:cNvSpPr/>
              <p:nvPr/>
            </p:nvSpPr>
            <p:spPr>
              <a:xfrm>
                <a:off x="1866865" y="2409829"/>
                <a:ext cx="3474687" cy="2510988"/>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6"/>
              <p:cNvSpPr/>
              <p:nvPr/>
            </p:nvSpPr>
            <p:spPr>
              <a:xfrm>
                <a:off x="1866865" y="1867468"/>
                <a:ext cx="2037191" cy="542249"/>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313741"/>
                    </a:solidFill>
                  </a:rPr>
                  <a:t>rest</a:t>
                </a:r>
                <a:endParaRPr sz="2400">
                  <a:solidFill>
                    <a:srgbClr val="313741"/>
                  </a:solidFill>
                </a:endParaRPr>
              </a:p>
            </p:txBody>
          </p:sp>
          <p:sp>
            <p:nvSpPr>
              <p:cNvPr id="823" name="Google Shape;823;p56"/>
              <p:cNvSpPr/>
              <p:nvPr/>
            </p:nvSpPr>
            <p:spPr>
              <a:xfrm>
                <a:off x="2103770" y="3266690"/>
                <a:ext cx="3000891" cy="797267"/>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MissionController</a:t>
                </a:r>
                <a:endParaRPr sz="2000">
                  <a:solidFill>
                    <a:schemeClr val="lt1"/>
                  </a:solidFill>
                </a:endParaRPr>
              </a:p>
            </p:txBody>
          </p:sp>
        </p:grpSp>
        <p:grpSp>
          <p:nvGrpSpPr>
            <p:cNvPr id="824" name="Google Shape;824;p56"/>
            <p:cNvGrpSpPr/>
            <p:nvPr/>
          </p:nvGrpSpPr>
          <p:grpSpPr>
            <a:xfrm>
              <a:off x="1866865" y="5321698"/>
              <a:ext cx="3474687" cy="3058303"/>
              <a:chOff x="10249500" y="4197038"/>
              <a:chExt cx="3883200" cy="3417863"/>
            </a:xfrm>
          </p:grpSpPr>
          <p:sp>
            <p:nvSpPr>
              <p:cNvPr id="825" name="Google Shape;825;p56"/>
              <p:cNvSpPr/>
              <p:nvPr/>
            </p:nvSpPr>
            <p:spPr>
              <a:xfrm>
                <a:off x="10249500" y="4808700"/>
                <a:ext cx="3883200" cy="28062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6"/>
              <p:cNvSpPr/>
              <p:nvPr/>
            </p:nvSpPr>
            <p:spPr>
              <a:xfrm>
                <a:off x="10249500" y="4197038"/>
                <a:ext cx="2276700" cy="60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313741"/>
                    </a:solidFill>
                  </a:rPr>
                  <a:t>dao</a:t>
                </a:r>
                <a:endParaRPr sz="2400">
                  <a:solidFill>
                    <a:srgbClr val="313741"/>
                  </a:solidFill>
                </a:endParaRPr>
              </a:p>
            </p:txBody>
          </p:sp>
          <p:sp>
            <p:nvSpPr>
              <p:cNvPr id="827" name="Google Shape;827;p56"/>
              <p:cNvSpPr/>
              <p:nvPr/>
            </p:nvSpPr>
            <p:spPr>
              <a:xfrm>
                <a:off x="10519650" y="5717300"/>
                <a:ext cx="3353700" cy="8910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MissionRepository</a:t>
                </a:r>
                <a:endParaRPr sz="2000">
                  <a:solidFill>
                    <a:schemeClr val="lt1"/>
                  </a:solidFill>
                </a:endParaRPr>
              </a:p>
            </p:txBody>
          </p:sp>
        </p:grpSp>
        <p:cxnSp>
          <p:nvCxnSpPr>
            <p:cNvPr id="828" name="Google Shape;828;p56"/>
            <p:cNvCxnSpPr/>
            <p:nvPr/>
          </p:nvCxnSpPr>
          <p:spPr>
            <a:xfrm rot="10800000">
              <a:off x="5356562" y="4921451"/>
              <a:ext cx="999000" cy="372900"/>
            </a:xfrm>
            <a:prstGeom prst="straightConnector1">
              <a:avLst/>
            </a:prstGeom>
            <a:noFill/>
            <a:ln w="38100" cap="flat" cmpd="sng">
              <a:solidFill>
                <a:schemeClr val="lt1"/>
              </a:solidFill>
              <a:prstDash val="dash"/>
              <a:round/>
              <a:headEnd type="triangle" w="med" len="med"/>
              <a:tailEnd type="none" w="med" len="med"/>
            </a:ln>
          </p:spPr>
        </p:cxnSp>
        <p:cxnSp>
          <p:nvCxnSpPr>
            <p:cNvPr id="829" name="Google Shape;829;p56"/>
            <p:cNvCxnSpPr>
              <a:stCxn id="830" idx="1"/>
              <a:endCxn id="821" idx="3"/>
            </p:cNvCxnSpPr>
            <p:nvPr/>
          </p:nvCxnSpPr>
          <p:spPr>
            <a:xfrm rot="10800000">
              <a:off x="5341654" y="3665394"/>
              <a:ext cx="1043100" cy="2400"/>
            </a:xfrm>
            <a:prstGeom prst="straightConnector1">
              <a:avLst/>
            </a:prstGeom>
            <a:noFill/>
            <a:ln w="38100" cap="flat" cmpd="sng">
              <a:solidFill>
                <a:schemeClr val="lt1"/>
              </a:solidFill>
              <a:prstDash val="dash"/>
              <a:round/>
              <a:headEnd type="triangle" w="med" len="med"/>
              <a:tailEnd type="none" w="med" len="med"/>
            </a:ln>
          </p:spPr>
        </p:cxnSp>
        <p:grpSp>
          <p:nvGrpSpPr>
            <p:cNvPr id="831" name="Google Shape;831;p56"/>
            <p:cNvGrpSpPr/>
            <p:nvPr/>
          </p:nvGrpSpPr>
          <p:grpSpPr>
            <a:xfrm>
              <a:off x="1866865" y="8780894"/>
              <a:ext cx="3474687" cy="3049993"/>
              <a:chOff x="10249500" y="8758000"/>
              <a:chExt cx="3883200" cy="3408575"/>
            </a:xfrm>
          </p:grpSpPr>
          <p:sp>
            <p:nvSpPr>
              <p:cNvPr id="832" name="Google Shape;832;p56"/>
              <p:cNvSpPr/>
              <p:nvPr/>
            </p:nvSpPr>
            <p:spPr>
              <a:xfrm>
                <a:off x="10249500" y="9360375"/>
                <a:ext cx="3883200" cy="28062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6"/>
              <p:cNvSpPr/>
              <p:nvPr/>
            </p:nvSpPr>
            <p:spPr>
              <a:xfrm>
                <a:off x="10249500" y="8758000"/>
                <a:ext cx="2276700" cy="60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313741"/>
                    </a:solidFill>
                  </a:rPr>
                  <a:t>entities</a:t>
                </a:r>
                <a:endParaRPr sz="2400">
                  <a:solidFill>
                    <a:srgbClr val="313741"/>
                  </a:solidFill>
                </a:endParaRPr>
              </a:p>
            </p:txBody>
          </p:sp>
          <p:sp>
            <p:nvSpPr>
              <p:cNvPr id="834" name="Google Shape;834;p56"/>
              <p:cNvSpPr/>
              <p:nvPr/>
            </p:nvSpPr>
            <p:spPr>
              <a:xfrm>
                <a:off x="10519650" y="10268975"/>
                <a:ext cx="3353700" cy="8910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MissionEntity</a:t>
                </a:r>
                <a:endParaRPr sz="2000">
                  <a:solidFill>
                    <a:schemeClr val="lt1"/>
                  </a:solidFill>
                </a:endParaRPr>
              </a:p>
            </p:txBody>
          </p:sp>
        </p:grpSp>
        <p:cxnSp>
          <p:nvCxnSpPr>
            <p:cNvPr id="835" name="Google Shape;835;p56"/>
            <p:cNvCxnSpPr/>
            <p:nvPr/>
          </p:nvCxnSpPr>
          <p:spPr>
            <a:xfrm rot="10800000">
              <a:off x="4804649" y="8381149"/>
              <a:ext cx="0" cy="939600"/>
            </a:xfrm>
            <a:prstGeom prst="straightConnector1">
              <a:avLst/>
            </a:prstGeom>
            <a:noFill/>
            <a:ln w="38100" cap="flat" cmpd="sng">
              <a:solidFill>
                <a:schemeClr val="lt1"/>
              </a:solidFill>
              <a:prstDash val="dash"/>
              <a:round/>
              <a:headEnd type="triangle" w="med" len="med"/>
              <a:tailEnd type="none" w="med" len="med"/>
            </a:ln>
          </p:spPr>
        </p:cxnSp>
        <p:cxnSp>
          <p:nvCxnSpPr>
            <p:cNvPr id="836" name="Google Shape;836;p56"/>
            <p:cNvCxnSpPr>
              <a:stCxn id="825" idx="3"/>
              <a:endCxn id="837" idx="1"/>
            </p:cNvCxnSpPr>
            <p:nvPr/>
          </p:nvCxnSpPr>
          <p:spPr>
            <a:xfrm>
              <a:off x="5341552" y="7124507"/>
              <a:ext cx="1043100" cy="0"/>
            </a:xfrm>
            <a:prstGeom prst="straightConnector1">
              <a:avLst/>
            </a:prstGeom>
            <a:noFill/>
            <a:ln w="38100" cap="flat" cmpd="sng">
              <a:solidFill>
                <a:schemeClr val="lt1"/>
              </a:solidFill>
              <a:prstDash val="dash"/>
              <a:round/>
              <a:headEnd type="triangle" w="med" len="med"/>
              <a:tailEnd type="none" w="med" len="med"/>
            </a:ln>
          </p:spPr>
        </p:cxnSp>
        <p:cxnSp>
          <p:nvCxnSpPr>
            <p:cNvPr id="838" name="Google Shape;838;p56"/>
            <p:cNvCxnSpPr/>
            <p:nvPr/>
          </p:nvCxnSpPr>
          <p:spPr>
            <a:xfrm rot="10800000" flipH="1">
              <a:off x="5341507" y="8381228"/>
              <a:ext cx="1044000" cy="924600"/>
            </a:xfrm>
            <a:prstGeom prst="straightConnector1">
              <a:avLst/>
            </a:prstGeom>
            <a:noFill/>
            <a:ln w="38100" cap="flat" cmpd="sng">
              <a:solidFill>
                <a:schemeClr val="lt1"/>
              </a:solidFill>
              <a:prstDash val="dash"/>
              <a:round/>
              <a:headEnd type="triangle" w="med" len="med"/>
              <a:tailEnd type="none" w="med" len="med"/>
            </a:ln>
          </p:spPr>
        </p:cxnSp>
        <p:grpSp>
          <p:nvGrpSpPr>
            <p:cNvPr id="839" name="Google Shape;839;p56"/>
            <p:cNvGrpSpPr/>
            <p:nvPr/>
          </p:nvGrpSpPr>
          <p:grpSpPr>
            <a:xfrm>
              <a:off x="6384754" y="5321698"/>
              <a:ext cx="3474687" cy="3058303"/>
              <a:chOff x="16193100" y="4501838"/>
              <a:chExt cx="3883200" cy="3417863"/>
            </a:xfrm>
          </p:grpSpPr>
          <p:sp>
            <p:nvSpPr>
              <p:cNvPr id="837" name="Google Shape;837;p56"/>
              <p:cNvSpPr/>
              <p:nvPr/>
            </p:nvSpPr>
            <p:spPr>
              <a:xfrm>
                <a:off x="16193100" y="5113500"/>
                <a:ext cx="3883200" cy="28062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6"/>
              <p:cNvSpPr/>
              <p:nvPr/>
            </p:nvSpPr>
            <p:spPr>
              <a:xfrm>
                <a:off x="16193100" y="4501838"/>
                <a:ext cx="2276700" cy="60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313741"/>
                    </a:solidFill>
                  </a:rPr>
                  <a:t>service</a:t>
                </a:r>
                <a:endParaRPr sz="2400">
                  <a:solidFill>
                    <a:srgbClr val="313741"/>
                  </a:solidFill>
                </a:endParaRPr>
              </a:p>
            </p:txBody>
          </p:sp>
          <p:sp>
            <p:nvSpPr>
              <p:cNvPr id="841" name="Google Shape;841;p56"/>
              <p:cNvSpPr/>
              <p:nvPr/>
            </p:nvSpPr>
            <p:spPr>
              <a:xfrm>
                <a:off x="16463250" y="6022100"/>
                <a:ext cx="3353700" cy="8910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MissionService</a:t>
                </a:r>
                <a:endParaRPr sz="2000">
                  <a:solidFill>
                    <a:schemeClr val="lt1"/>
                  </a:solidFill>
                </a:endParaRPr>
              </a:p>
            </p:txBody>
          </p:sp>
        </p:grpSp>
        <p:grpSp>
          <p:nvGrpSpPr>
            <p:cNvPr id="842" name="Google Shape;842;p56"/>
            <p:cNvGrpSpPr/>
            <p:nvPr/>
          </p:nvGrpSpPr>
          <p:grpSpPr>
            <a:xfrm>
              <a:off x="6384754" y="1864985"/>
              <a:ext cx="3474687" cy="3058303"/>
              <a:chOff x="16212950" y="336688"/>
              <a:chExt cx="3883200" cy="3417863"/>
            </a:xfrm>
          </p:grpSpPr>
          <p:sp>
            <p:nvSpPr>
              <p:cNvPr id="830" name="Google Shape;830;p56"/>
              <p:cNvSpPr/>
              <p:nvPr/>
            </p:nvSpPr>
            <p:spPr>
              <a:xfrm>
                <a:off x="16212950" y="948350"/>
                <a:ext cx="3883200" cy="28062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6"/>
              <p:cNvSpPr/>
              <p:nvPr/>
            </p:nvSpPr>
            <p:spPr>
              <a:xfrm>
                <a:off x="16212950" y="336688"/>
                <a:ext cx="2276700" cy="60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rgbClr val="313741"/>
                    </a:solidFill>
                  </a:rPr>
                  <a:t>model</a:t>
                </a:r>
                <a:endParaRPr sz="2400">
                  <a:solidFill>
                    <a:srgbClr val="313741"/>
                  </a:solidFill>
                </a:endParaRPr>
              </a:p>
            </p:txBody>
          </p:sp>
          <p:sp>
            <p:nvSpPr>
              <p:cNvPr id="844" name="Google Shape;844;p56"/>
              <p:cNvSpPr/>
              <p:nvPr/>
            </p:nvSpPr>
            <p:spPr>
              <a:xfrm>
                <a:off x="16483100" y="1345998"/>
                <a:ext cx="3353700" cy="8910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Mission</a:t>
                </a:r>
                <a:endParaRPr sz="2000">
                  <a:solidFill>
                    <a:schemeClr val="lt1"/>
                  </a:solidFill>
                </a:endParaRPr>
              </a:p>
            </p:txBody>
          </p:sp>
        </p:grpSp>
        <p:sp>
          <p:nvSpPr>
            <p:cNvPr id="845" name="Google Shape;845;p56"/>
            <p:cNvSpPr/>
            <p:nvPr/>
          </p:nvSpPr>
          <p:spPr>
            <a:xfrm>
              <a:off x="6626485" y="3834916"/>
              <a:ext cx="3000900" cy="797400"/>
            </a:xfrm>
            <a:prstGeom prst="rect">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chemeClr val="lt1"/>
                  </a:solidFill>
                </a:rPr>
                <a:t>Stone</a:t>
              </a:r>
              <a:endParaRPr sz="2000">
                <a:solidFill>
                  <a:schemeClr val="lt1"/>
                </a:solidFill>
              </a:endParaRPr>
            </a:p>
          </p:txBody>
        </p:sp>
        <p:cxnSp>
          <p:nvCxnSpPr>
            <p:cNvPr id="846" name="Google Shape;846;p56"/>
            <p:cNvCxnSpPr/>
            <p:nvPr/>
          </p:nvCxnSpPr>
          <p:spPr>
            <a:xfrm>
              <a:off x="9135450" y="4984275"/>
              <a:ext cx="0" cy="901200"/>
            </a:xfrm>
            <a:prstGeom prst="straightConnector1">
              <a:avLst/>
            </a:prstGeom>
            <a:noFill/>
            <a:ln w="38100" cap="flat" cmpd="sng">
              <a:solidFill>
                <a:schemeClr val="lt1"/>
              </a:solidFill>
              <a:prstDash val="dash"/>
              <a:round/>
              <a:headEnd type="triangle" w="med" len="med"/>
              <a:tailEnd type="none" w="med" len="med"/>
            </a:ln>
          </p:spPr>
        </p:cxnSp>
      </p:grpSp>
      <p:cxnSp>
        <p:nvCxnSpPr>
          <p:cNvPr id="847" name="Google Shape;847;p56"/>
          <p:cNvCxnSpPr/>
          <p:nvPr/>
        </p:nvCxnSpPr>
        <p:spPr>
          <a:xfrm>
            <a:off x="21933150" y="4777488"/>
            <a:ext cx="0" cy="901200"/>
          </a:xfrm>
          <a:prstGeom prst="straightConnector1">
            <a:avLst/>
          </a:prstGeom>
          <a:noFill/>
          <a:ln w="38100" cap="flat" cmpd="sng">
            <a:solidFill>
              <a:schemeClr val="lt1"/>
            </a:solidFill>
            <a:prstDash val="dash"/>
            <a:round/>
            <a:headEnd type="triangl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Google Shape;852;p57"/>
          <p:cNvSpPr txBox="1">
            <a:spLocks noGrp="1"/>
          </p:cNvSpPr>
          <p:nvPr>
            <p:ph type="body" idx="1"/>
          </p:nvPr>
        </p:nvSpPr>
        <p:spPr>
          <a:xfrm>
            <a:off x="2230500" y="5195700"/>
            <a:ext cx="19923000" cy="33246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None/>
            </a:pPr>
            <a:r>
              <a:rPr lang="en-US" sz="10600">
                <a:solidFill>
                  <a:schemeClr val="lt1"/>
                </a:solidFill>
              </a:rPr>
              <a:t>LIVE CODING !</a:t>
            </a:r>
            <a:endParaRPr sz="106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58"/>
          <p:cNvSpPr txBox="1">
            <a:spLocks noGrp="1"/>
          </p:cNvSpPr>
          <p:nvPr>
            <p:ph type="body" idx="1"/>
          </p:nvPr>
        </p:nvSpPr>
        <p:spPr>
          <a:xfrm>
            <a:off x="2284150" y="705025"/>
            <a:ext cx="7851900" cy="11853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Stack </a:t>
            </a:r>
            <a:r>
              <a:rPr lang="en-US">
                <a:solidFill>
                  <a:srgbClr val="F8AD42"/>
                </a:solidFill>
              </a:rPr>
              <a:t>Spring Boot</a:t>
            </a:r>
            <a:r>
              <a:rPr lang="en-US">
                <a:solidFill>
                  <a:schemeClr val="lt1"/>
                </a:solidFill>
              </a:rPr>
              <a:t> &amp; </a:t>
            </a:r>
            <a:r>
              <a:rPr lang="en-US">
                <a:solidFill>
                  <a:srgbClr val="F8AD42"/>
                </a:solidFill>
              </a:rPr>
              <a:t>Cloud</a:t>
            </a:r>
            <a:endParaRPr sz="3600">
              <a:solidFill>
                <a:schemeClr val="lt1"/>
              </a:solidFill>
            </a:endParaRPr>
          </a:p>
        </p:txBody>
      </p:sp>
      <p:sp>
        <p:nvSpPr>
          <p:cNvPr id="858" name="Google Shape;858;p58"/>
          <p:cNvSpPr txBox="1">
            <a:spLocks noGrp="1"/>
          </p:cNvSpPr>
          <p:nvPr>
            <p:ph type="body" idx="1"/>
          </p:nvPr>
        </p:nvSpPr>
        <p:spPr>
          <a:xfrm>
            <a:off x="13386300" y="705025"/>
            <a:ext cx="9825300" cy="11853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Stack </a:t>
            </a:r>
            <a:r>
              <a:rPr lang="en-US">
                <a:solidFill>
                  <a:srgbClr val="F8AD42"/>
                </a:solidFill>
              </a:rPr>
              <a:t>MicroProfile</a:t>
            </a:r>
            <a:r>
              <a:rPr lang="en-US">
                <a:solidFill>
                  <a:schemeClr val="lt1"/>
                </a:solidFill>
              </a:rPr>
              <a:t> &amp; </a:t>
            </a:r>
            <a:r>
              <a:rPr lang="en-US">
                <a:solidFill>
                  <a:srgbClr val="F8AD42"/>
                </a:solidFill>
              </a:rPr>
              <a:t>OpenLiberty</a:t>
            </a:r>
            <a:endParaRPr sz="3600">
              <a:solidFill>
                <a:srgbClr val="F8AD42"/>
              </a:solidFill>
            </a:endParaRPr>
          </a:p>
        </p:txBody>
      </p:sp>
      <p:cxnSp>
        <p:nvCxnSpPr>
          <p:cNvPr id="859" name="Google Shape;859;p58"/>
          <p:cNvCxnSpPr/>
          <p:nvPr/>
        </p:nvCxnSpPr>
        <p:spPr>
          <a:xfrm rot="10800000">
            <a:off x="12192000" y="1324725"/>
            <a:ext cx="0" cy="9949500"/>
          </a:xfrm>
          <a:prstGeom prst="straightConnector1">
            <a:avLst/>
          </a:prstGeom>
          <a:noFill/>
          <a:ln w="38100" cap="flat" cmpd="sng">
            <a:solidFill>
              <a:schemeClr val="lt1"/>
            </a:solidFill>
            <a:prstDash val="solid"/>
            <a:round/>
            <a:headEnd type="none" w="med" len="med"/>
            <a:tailEnd type="none" w="med" len="med"/>
          </a:ln>
        </p:spPr>
      </p:cxnSp>
      <p:sp>
        <p:nvSpPr>
          <p:cNvPr id="860" name="Google Shape;860;p58"/>
          <p:cNvSpPr txBox="1"/>
          <p:nvPr/>
        </p:nvSpPr>
        <p:spPr>
          <a:xfrm>
            <a:off x="747350" y="2521225"/>
            <a:ext cx="10771800" cy="9172500"/>
          </a:xfrm>
          <a:prstGeom prst="rect">
            <a:avLst/>
          </a:prstGeom>
          <a:noFill/>
          <a:ln>
            <a:noFill/>
          </a:ln>
        </p:spPr>
        <p:txBody>
          <a:bodyPr spcFirstLastPara="1" wrap="square" lIns="91425" tIns="91425" rIns="91425" bIns="91425" anchor="t" anchorCtr="0">
            <a:noAutofit/>
          </a:bodyPr>
          <a:lstStyle/>
          <a:p>
            <a:pPr marL="457200" lvl="0" indent="-457200" algn="l" rtl="0">
              <a:spcBef>
                <a:spcPts val="0"/>
              </a:spcBef>
              <a:spcAft>
                <a:spcPts val="0"/>
              </a:spcAft>
              <a:buClr>
                <a:schemeClr val="lt1"/>
              </a:buClr>
              <a:buSzPts val="3600"/>
              <a:buFont typeface="Open Sans"/>
              <a:buChar char="•"/>
            </a:pPr>
            <a:r>
              <a:rPr lang="en-US" sz="3600">
                <a:solidFill>
                  <a:schemeClr val="lt1"/>
                </a:solidFill>
                <a:latin typeface="Open Sans"/>
                <a:ea typeface="Open Sans"/>
                <a:cs typeface="Open Sans"/>
                <a:sym typeface="Open Sans"/>
              </a:rPr>
              <a:t>Spring Boot 2.1.3 :</a:t>
            </a:r>
            <a:endParaRPr sz="3600">
              <a:solidFill>
                <a:schemeClr val="lt1"/>
              </a:solidFill>
              <a:latin typeface="Open Sans"/>
              <a:ea typeface="Open Sans"/>
              <a:cs typeface="Open Sans"/>
              <a:sym typeface="Open Sans"/>
            </a:endParaRPr>
          </a:p>
          <a:p>
            <a:pPr marL="914400" lvl="1" indent="-419100" algn="l" rtl="0">
              <a:spcBef>
                <a:spcPts val="0"/>
              </a:spcBef>
              <a:spcAft>
                <a:spcPts val="0"/>
              </a:spcAft>
              <a:buClr>
                <a:schemeClr val="lt1"/>
              </a:buClr>
              <a:buSzPts val="3000"/>
              <a:buFont typeface="Open Sans"/>
              <a:buChar char="○"/>
            </a:pPr>
            <a:r>
              <a:rPr lang="en-US" sz="3600">
                <a:solidFill>
                  <a:schemeClr val="lt1"/>
                </a:solidFill>
                <a:latin typeface="Open Sans"/>
                <a:ea typeface="Open Sans"/>
                <a:cs typeface="Open Sans"/>
                <a:sym typeface="Open Sans"/>
              </a:rPr>
              <a:t>Starters : Web, Data JPA, Test, Actuator</a:t>
            </a:r>
            <a:endParaRPr sz="3600">
              <a:solidFill>
                <a:schemeClr val="lt1"/>
              </a:solidFill>
              <a:latin typeface="Open Sans"/>
              <a:ea typeface="Open Sans"/>
              <a:cs typeface="Open Sans"/>
              <a:sym typeface="Open Sans"/>
            </a:endParaRPr>
          </a:p>
          <a:p>
            <a:pPr marL="914400" lvl="1" indent="-419100" algn="l" rtl="0">
              <a:spcBef>
                <a:spcPts val="0"/>
              </a:spcBef>
              <a:spcAft>
                <a:spcPts val="0"/>
              </a:spcAft>
              <a:buClr>
                <a:schemeClr val="lt1"/>
              </a:buClr>
              <a:buSzPts val="3000"/>
              <a:buFont typeface="Open Sans"/>
              <a:buChar char="○"/>
            </a:pPr>
            <a:r>
              <a:rPr lang="en-US" sz="3600">
                <a:solidFill>
                  <a:schemeClr val="lt1"/>
                </a:solidFill>
                <a:latin typeface="Open Sans"/>
                <a:ea typeface="Open Sans"/>
                <a:cs typeface="Open Sans"/>
                <a:sym typeface="Open Sans"/>
              </a:rPr>
              <a:t>DevTools</a:t>
            </a:r>
            <a:endParaRPr sz="3600">
              <a:solidFill>
                <a:schemeClr val="lt1"/>
              </a:solidFill>
              <a:latin typeface="Open Sans"/>
              <a:ea typeface="Open Sans"/>
              <a:cs typeface="Open Sans"/>
              <a:sym typeface="Open Sans"/>
            </a:endParaRPr>
          </a:p>
          <a:p>
            <a:pPr marL="0" lvl="0" indent="0" algn="l" rtl="0">
              <a:spcBef>
                <a:spcPts val="0"/>
              </a:spcBef>
              <a:spcAft>
                <a:spcPts val="0"/>
              </a:spcAft>
              <a:buNone/>
            </a:pPr>
            <a:endParaRPr sz="3600">
              <a:solidFill>
                <a:schemeClr val="lt1"/>
              </a:solidFill>
              <a:latin typeface="Open Sans"/>
              <a:ea typeface="Open Sans"/>
              <a:cs typeface="Open Sans"/>
              <a:sym typeface="Open Sans"/>
            </a:endParaRPr>
          </a:p>
          <a:p>
            <a:pPr marL="457200" lvl="0" indent="-457200" algn="l" rtl="0">
              <a:spcBef>
                <a:spcPts val="0"/>
              </a:spcBef>
              <a:spcAft>
                <a:spcPts val="0"/>
              </a:spcAft>
              <a:buClr>
                <a:schemeClr val="lt1"/>
              </a:buClr>
              <a:buSzPts val="3600"/>
              <a:buFont typeface="Open Sans"/>
              <a:buChar char="•"/>
            </a:pPr>
            <a:r>
              <a:rPr lang="en-US" sz="3600">
                <a:solidFill>
                  <a:schemeClr val="lt1"/>
                </a:solidFill>
                <a:latin typeface="Open Sans"/>
                <a:ea typeface="Open Sans"/>
                <a:cs typeface="Open Sans"/>
                <a:sym typeface="Open Sans"/>
              </a:rPr>
              <a:t>Spring Cloud (Greenwich.SR1) Starters :</a:t>
            </a:r>
            <a:endParaRPr sz="3600">
              <a:solidFill>
                <a:schemeClr val="lt1"/>
              </a:solidFill>
              <a:latin typeface="Open Sans"/>
              <a:ea typeface="Open Sans"/>
              <a:cs typeface="Open Sans"/>
              <a:sym typeface="Open Sans"/>
            </a:endParaRPr>
          </a:p>
          <a:p>
            <a:pPr marL="914400" lvl="1" indent="-419100" algn="l" rtl="0">
              <a:spcBef>
                <a:spcPts val="0"/>
              </a:spcBef>
              <a:spcAft>
                <a:spcPts val="0"/>
              </a:spcAft>
              <a:buClr>
                <a:schemeClr val="lt1"/>
              </a:buClr>
              <a:buSzPts val="3000"/>
              <a:buFont typeface="Open Sans"/>
              <a:buChar char="○"/>
            </a:pPr>
            <a:r>
              <a:rPr lang="en-US" sz="3600">
                <a:solidFill>
                  <a:schemeClr val="lt1"/>
                </a:solidFill>
                <a:latin typeface="Open Sans"/>
                <a:ea typeface="Open Sans"/>
                <a:cs typeface="Open Sans"/>
                <a:sym typeface="Open Sans"/>
              </a:rPr>
              <a:t>Contract Verifier (Consumer-Driven Contract)</a:t>
            </a:r>
            <a:endParaRPr sz="3600">
              <a:solidFill>
                <a:schemeClr val="lt1"/>
              </a:solidFill>
              <a:latin typeface="Open Sans"/>
              <a:ea typeface="Open Sans"/>
              <a:cs typeface="Open Sans"/>
              <a:sym typeface="Open Sans"/>
            </a:endParaRPr>
          </a:p>
          <a:p>
            <a:pPr marL="914400" lvl="1" indent="-419100" algn="l" rtl="0">
              <a:spcBef>
                <a:spcPts val="0"/>
              </a:spcBef>
              <a:spcAft>
                <a:spcPts val="0"/>
              </a:spcAft>
              <a:buClr>
                <a:schemeClr val="lt1"/>
              </a:buClr>
              <a:buSzPts val="3000"/>
              <a:buFont typeface="Open Sans"/>
              <a:buChar char="○"/>
            </a:pPr>
            <a:r>
              <a:rPr lang="en-US" sz="3600">
                <a:solidFill>
                  <a:schemeClr val="lt1"/>
                </a:solidFill>
                <a:latin typeface="Open Sans"/>
                <a:ea typeface="Open Sans"/>
                <a:cs typeface="Open Sans"/>
                <a:sym typeface="Open Sans"/>
              </a:rPr>
              <a:t>Netflix Hystrix(Circuit Breaker)</a:t>
            </a:r>
            <a:endParaRPr sz="3600">
              <a:solidFill>
                <a:schemeClr val="lt1"/>
              </a:solidFill>
              <a:latin typeface="Open Sans"/>
              <a:ea typeface="Open Sans"/>
              <a:cs typeface="Open Sans"/>
              <a:sym typeface="Open Sans"/>
            </a:endParaRPr>
          </a:p>
          <a:p>
            <a:pPr marL="457200" lvl="0" indent="0" algn="l" rtl="0">
              <a:spcBef>
                <a:spcPts val="0"/>
              </a:spcBef>
              <a:spcAft>
                <a:spcPts val="0"/>
              </a:spcAft>
              <a:buClr>
                <a:schemeClr val="dk1"/>
              </a:buClr>
              <a:buSzPts val="1100"/>
              <a:buFont typeface="Arial"/>
              <a:buNone/>
            </a:pPr>
            <a:endParaRPr sz="3600">
              <a:solidFill>
                <a:schemeClr val="lt1"/>
              </a:solidFill>
              <a:latin typeface="Open Sans"/>
              <a:ea typeface="Open Sans"/>
              <a:cs typeface="Open Sans"/>
              <a:sym typeface="Open Sans"/>
            </a:endParaRPr>
          </a:p>
          <a:p>
            <a:pPr marL="457200" lvl="0" indent="-457200" algn="l" rtl="0">
              <a:spcBef>
                <a:spcPts val="0"/>
              </a:spcBef>
              <a:spcAft>
                <a:spcPts val="0"/>
              </a:spcAft>
              <a:buClr>
                <a:schemeClr val="lt1"/>
              </a:buClr>
              <a:buSzPts val="3600"/>
              <a:buFont typeface="Open Sans"/>
              <a:buChar char="•"/>
            </a:pPr>
            <a:r>
              <a:rPr lang="en-US" sz="3600">
                <a:solidFill>
                  <a:schemeClr val="lt1"/>
                </a:solidFill>
                <a:latin typeface="Open Sans"/>
                <a:ea typeface="Open Sans"/>
                <a:cs typeface="Open Sans"/>
                <a:sym typeface="Open Sans"/>
              </a:rPr>
              <a:t>Logiciels tiers :</a:t>
            </a:r>
            <a:endParaRPr sz="3600">
              <a:solidFill>
                <a:schemeClr val="lt1"/>
              </a:solidFill>
              <a:latin typeface="Open Sans"/>
              <a:ea typeface="Open Sans"/>
              <a:cs typeface="Open Sans"/>
              <a:sym typeface="Open Sans"/>
            </a:endParaRPr>
          </a:p>
          <a:p>
            <a:pPr marL="914400" lvl="1" indent="-419100" algn="l" rtl="0">
              <a:spcBef>
                <a:spcPts val="0"/>
              </a:spcBef>
              <a:spcAft>
                <a:spcPts val="0"/>
              </a:spcAft>
              <a:buClr>
                <a:schemeClr val="lt1"/>
              </a:buClr>
              <a:buSzPts val="3000"/>
              <a:buFont typeface="Open Sans"/>
              <a:buChar char="○"/>
            </a:pPr>
            <a:r>
              <a:rPr lang="en-US" sz="3600">
                <a:solidFill>
                  <a:schemeClr val="lt1"/>
                </a:solidFill>
                <a:latin typeface="Open Sans"/>
                <a:ea typeface="Open Sans"/>
                <a:cs typeface="Open Sans"/>
                <a:sym typeface="Open Sans"/>
              </a:rPr>
              <a:t>Hashicorp Consul (Service Discovery)</a:t>
            </a:r>
            <a:endParaRPr sz="3600">
              <a:solidFill>
                <a:schemeClr val="lt1"/>
              </a:solidFill>
              <a:latin typeface="Open Sans"/>
              <a:ea typeface="Open Sans"/>
              <a:cs typeface="Open Sans"/>
              <a:sym typeface="Open Sans"/>
            </a:endParaRPr>
          </a:p>
          <a:p>
            <a:pPr marL="914400" lvl="1" indent="-419100" algn="l" rtl="0">
              <a:spcBef>
                <a:spcPts val="0"/>
              </a:spcBef>
              <a:spcAft>
                <a:spcPts val="0"/>
              </a:spcAft>
              <a:buClr>
                <a:schemeClr val="lt1"/>
              </a:buClr>
              <a:buSzPts val="3000"/>
              <a:buFont typeface="Open Sans"/>
              <a:buChar char="○"/>
            </a:pPr>
            <a:r>
              <a:rPr lang="en-US" sz="3600">
                <a:solidFill>
                  <a:schemeClr val="lt1"/>
                </a:solidFill>
                <a:latin typeface="Open Sans"/>
                <a:ea typeface="Open Sans"/>
                <a:cs typeface="Open Sans"/>
                <a:sym typeface="Open Sans"/>
              </a:rPr>
              <a:t>Hashicorp Fabio (Load Balancer)</a:t>
            </a:r>
            <a:endParaRPr sz="3600">
              <a:solidFill>
                <a:schemeClr val="lt1"/>
              </a:solidFill>
              <a:latin typeface="Open Sans"/>
              <a:ea typeface="Open Sans"/>
              <a:cs typeface="Open Sans"/>
              <a:sym typeface="Open Sans"/>
            </a:endParaRPr>
          </a:p>
          <a:p>
            <a:pPr marL="457200" lvl="0" indent="0" algn="l" rtl="0">
              <a:spcBef>
                <a:spcPts val="0"/>
              </a:spcBef>
              <a:spcAft>
                <a:spcPts val="0"/>
              </a:spcAft>
              <a:buNone/>
            </a:pPr>
            <a:endParaRPr>
              <a:latin typeface="Open Sans"/>
              <a:ea typeface="Open Sans"/>
              <a:cs typeface="Open Sans"/>
              <a:sym typeface="Open Sans"/>
            </a:endParaRPr>
          </a:p>
        </p:txBody>
      </p:sp>
      <p:sp>
        <p:nvSpPr>
          <p:cNvPr id="861" name="Google Shape;861;p58"/>
          <p:cNvSpPr txBox="1"/>
          <p:nvPr/>
        </p:nvSpPr>
        <p:spPr>
          <a:xfrm>
            <a:off x="13650075" y="2521225"/>
            <a:ext cx="9957300" cy="8753100"/>
          </a:xfrm>
          <a:prstGeom prst="rect">
            <a:avLst/>
          </a:prstGeom>
          <a:noFill/>
          <a:ln>
            <a:noFill/>
          </a:ln>
        </p:spPr>
        <p:txBody>
          <a:bodyPr spcFirstLastPara="1" wrap="square" lIns="91425" tIns="91425" rIns="91425" bIns="91425" anchor="t" anchorCtr="0">
            <a:noAutofit/>
          </a:bodyPr>
          <a:lstStyle/>
          <a:p>
            <a:pPr marL="457200" lvl="0" indent="-457200" algn="l" rtl="0">
              <a:spcBef>
                <a:spcPts val="0"/>
              </a:spcBef>
              <a:spcAft>
                <a:spcPts val="0"/>
              </a:spcAft>
              <a:buClr>
                <a:schemeClr val="lt1"/>
              </a:buClr>
              <a:buSzPts val="3600"/>
              <a:buFont typeface="Open Sans"/>
              <a:buChar char="•"/>
            </a:pPr>
            <a:r>
              <a:rPr lang="en-US" sz="3600">
                <a:solidFill>
                  <a:schemeClr val="lt1"/>
                </a:solidFill>
                <a:latin typeface="Open Sans"/>
                <a:ea typeface="Open Sans"/>
                <a:cs typeface="Open Sans"/>
                <a:sym typeface="Open Sans"/>
              </a:rPr>
              <a:t>Eclipse MicroProfile 2.2</a:t>
            </a:r>
            <a:endParaRPr sz="3600">
              <a:solidFill>
                <a:schemeClr val="lt1"/>
              </a:solidFill>
              <a:latin typeface="Open Sans"/>
              <a:ea typeface="Open Sans"/>
              <a:cs typeface="Open Sans"/>
              <a:sym typeface="Open Sans"/>
            </a:endParaRPr>
          </a:p>
          <a:p>
            <a:pPr marL="457200" lvl="0" indent="-457200" algn="l" rtl="0">
              <a:spcBef>
                <a:spcPts val="0"/>
              </a:spcBef>
              <a:spcAft>
                <a:spcPts val="0"/>
              </a:spcAft>
              <a:buClr>
                <a:schemeClr val="lt1"/>
              </a:buClr>
              <a:buSzPts val="3600"/>
              <a:buFont typeface="Open Sans"/>
              <a:buChar char="•"/>
            </a:pPr>
            <a:r>
              <a:rPr lang="en-US" sz="3600">
                <a:solidFill>
                  <a:schemeClr val="lt1"/>
                </a:solidFill>
                <a:latin typeface="Open Sans"/>
                <a:ea typeface="Open Sans"/>
                <a:cs typeface="Open Sans"/>
                <a:sym typeface="Open Sans"/>
              </a:rPr>
              <a:t>OpenLiberty 19.0.0.3</a:t>
            </a:r>
            <a:endParaRPr sz="3600">
              <a:solidFill>
                <a:schemeClr val="lt1"/>
              </a:solidFill>
              <a:latin typeface="Open Sans"/>
              <a:ea typeface="Open Sans"/>
              <a:cs typeface="Open Sans"/>
              <a:sym typeface="Open Sans"/>
            </a:endParaRPr>
          </a:p>
          <a:p>
            <a:pPr marL="457200" lvl="0" indent="0" algn="l" rtl="0">
              <a:spcBef>
                <a:spcPts val="0"/>
              </a:spcBef>
              <a:spcAft>
                <a:spcPts val="0"/>
              </a:spcAft>
              <a:buNone/>
            </a:pPr>
            <a:endParaRPr sz="3600">
              <a:solidFill>
                <a:schemeClr val="lt1"/>
              </a:solidFill>
              <a:latin typeface="Open Sans"/>
              <a:ea typeface="Open Sans"/>
              <a:cs typeface="Open Sans"/>
              <a:sym typeface="Open Sans"/>
            </a:endParaRPr>
          </a:p>
          <a:p>
            <a:pPr marL="457200" lvl="0" indent="-457200" algn="l" rtl="0">
              <a:spcBef>
                <a:spcPts val="0"/>
              </a:spcBef>
              <a:spcAft>
                <a:spcPts val="0"/>
              </a:spcAft>
              <a:buClr>
                <a:schemeClr val="lt1"/>
              </a:buClr>
              <a:buSzPts val="3600"/>
              <a:buFont typeface="Open Sans"/>
              <a:buChar char="•"/>
            </a:pPr>
            <a:r>
              <a:rPr lang="en-US" sz="3600">
                <a:solidFill>
                  <a:schemeClr val="lt1"/>
                </a:solidFill>
                <a:latin typeface="Open Sans"/>
                <a:ea typeface="Open Sans"/>
                <a:cs typeface="Open Sans"/>
                <a:sym typeface="Open Sans"/>
              </a:rPr>
              <a:t>JAX-RS 2.1 / JSON-P 1.1</a:t>
            </a:r>
            <a:endParaRPr sz="3600">
              <a:solidFill>
                <a:schemeClr val="lt1"/>
              </a:solidFill>
              <a:latin typeface="Open Sans"/>
              <a:ea typeface="Open Sans"/>
              <a:cs typeface="Open Sans"/>
              <a:sym typeface="Open Sans"/>
            </a:endParaRPr>
          </a:p>
          <a:p>
            <a:pPr marL="457200" lvl="0" indent="-457200" algn="l" rtl="0">
              <a:spcBef>
                <a:spcPts val="0"/>
              </a:spcBef>
              <a:spcAft>
                <a:spcPts val="0"/>
              </a:spcAft>
              <a:buClr>
                <a:schemeClr val="lt1"/>
              </a:buClr>
              <a:buSzPts val="3600"/>
              <a:buFont typeface="Open Sans"/>
              <a:buChar char="•"/>
            </a:pPr>
            <a:r>
              <a:rPr lang="en-US" sz="3600">
                <a:solidFill>
                  <a:schemeClr val="lt1"/>
                </a:solidFill>
                <a:latin typeface="Open Sans"/>
                <a:ea typeface="Open Sans"/>
                <a:cs typeface="Open Sans"/>
                <a:sym typeface="Open Sans"/>
              </a:rPr>
              <a:t>CDI 2.0</a:t>
            </a:r>
            <a:br>
              <a:rPr lang="en-US" sz="3600">
                <a:solidFill>
                  <a:schemeClr val="lt1"/>
                </a:solidFill>
                <a:latin typeface="Open Sans"/>
                <a:ea typeface="Open Sans"/>
                <a:cs typeface="Open Sans"/>
                <a:sym typeface="Open Sans"/>
              </a:rPr>
            </a:br>
            <a:endParaRPr sz="3600">
              <a:solidFill>
                <a:schemeClr val="lt1"/>
              </a:solidFill>
              <a:latin typeface="Open Sans"/>
              <a:ea typeface="Open Sans"/>
              <a:cs typeface="Open Sans"/>
              <a:sym typeface="Open Sans"/>
            </a:endParaRPr>
          </a:p>
          <a:p>
            <a:pPr marL="457200" lvl="0" indent="-457200" algn="l" rtl="0">
              <a:spcBef>
                <a:spcPts val="0"/>
              </a:spcBef>
              <a:spcAft>
                <a:spcPts val="0"/>
              </a:spcAft>
              <a:buClr>
                <a:schemeClr val="lt1"/>
              </a:buClr>
              <a:buSzPts val="3600"/>
              <a:buFont typeface="Open Sans"/>
              <a:buChar char="•"/>
            </a:pPr>
            <a:r>
              <a:rPr lang="en-US" sz="3600">
                <a:solidFill>
                  <a:schemeClr val="lt1"/>
                </a:solidFill>
                <a:latin typeface="Open Sans"/>
                <a:ea typeface="Open Sans"/>
                <a:cs typeface="Open Sans"/>
                <a:sym typeface="Open Sans"/>
              </a:rPr>
              <a:t>JPA 2.2</a:t>
            </a:r>
            <a:br>
              <a:rPr lang="en-US" sz="3600">
                <a:solidFill>
                  <a:schemeClr val="lt1"/>
                </a:solidFill>
                <a:latin typeface="Open Sans"/>
                <a:ea typeface="Open Sans"/>
                <a:cs typeface="Open Sans"/>
                <a:sym typeface="Open Sans"/>
              </a:rPr>
            </a:br>
            <a:endParaRPr sz="3600">
              <a:solidFill>
                <a:schemeClr val="lt1"/>
              </a:solidFill>
              <a:latin typeface="Open Sans"/>
              <a:ea typeface="Open Sans"/>
              <a:cs typeface="Open Sans"/>
              <a:sym typeface="Open Sans"/>
            </a:endParaRPr>
          </a:p>
          <a:p>
            <a:pPr marL="457200" lvl="0" indent="-457200" algn="l" rtl="0">
              <a:spcBef>
                <a:spcPts val="0"/>
              </a:spcBef>
              <a:spcAft>
                <a:spcPts val="0"/>
              </a:spcAft>
              <a:buClr>
                <a:schemeClr val="lt1"/>
              </a:buClr>
              <a:buSzPts val="3600"/>
              <a:buFont typeface="Open Sans"/>
              <a:buChar char="•"/>
            </a:pPr>
            <a:r>
              <a:rPr lang="en-US" sz="3600">
                <a:solidFill>
                  <a:schemeClr val="lt1"/>
                </a:solidFill>
                <a:latin typeface="Open Sans"/>
                <a:ea typeface="Open Sans"/>
                <a:cs typeface="Open Sans"/>
                <a:sym typeface="Open Sans"/>
              </a:rPr>
              <a:t>pact-jvm-provider-maven_2.12</a:t>
            </a:r>
            <a:endParaRPr sz="3600">
              <a:solidFill>
                <a:schemeClr val="lt1"/>
              </a:solidFill>
              <a:latin typeface="Open Sans"/>
              <a:ea typeface="Open Sans"/>
              <a:cs typeface="Open Sans"/>
              <a:sym typeface="Open Sans"/>
            </a:endParaRPr>
          </a:p>
          <a:p>
            <a:pPr marL="457200" lvl="0" indent="0" algn="l" rtl="0">
              <a:spcBef>
                <a:spcPts val="0"/>
              </a:spcBef>
              <a:spcAft>
                <a:spcPts val="0"/>
              </a:spcAft>
              <a:buClr>
                <a:schemeClr val="dk1"/>
              </a:buClr>
              <a:buSzPts val="1100"/>
              <a:buFont typeface="Arial"/>
              <a:buNone/>
            </a:pPr>
            <a:endParaRPr sz="3600">
              <a:solidFill>
                <a:schemeClr val="lt1"/>
              </a:solidFill>
              <a:latin typeface="Open Sans"/>
              <a:ea typeface="Open Sans"/>
              <a:cs typeface="Open Sans"/>
              <a:sym typeface="Open Sans"/>
            </a:endParaRPr>
          </a:p>
          <a:p>
            <a:pPr marL="457200" lvl="0" indent="-457200" algn="l" rtl="0">
              <a:spcBef>
                <a:spcPts val="0"/>
              </a:spcBef>
              <a:spcAft>
                <a:spcPts val="0"/>
              </a:spcAft>
              <a:buClr>
                <a:schemeClr val="lt1"/>
              </a:buClr>
              <a:buSzPts val="3600"/>
              <a:buFont typeface="Open Sans"/>
              <a:buChar char="•"/>
            </a:pPr>
            <a:r>
              <a:rPr lang="en-US" sz="3600">
                <a:solidFill>
                  <a:schemeClr val="lt1"/>
                </a:solidFill>
                <a:latin typeface="Open Sans"/>
                <a:ea typeface="Open Sans"/>
                <a:cs typeface="Open Sans"/>
                <a:sym typeface="Open Sans"/>
              </a:rPr>
              <a:t>Fault Tolerance 2.0</a:t>
            </a:r>
            <a:endParaRPr>
              <a:latin typeface="Open Sans"/>
              <a:ea typeface="Open Sans"/>
              <a:cs typeface="Open Sans"/>
              <a:sym typeface="Open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59"/>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35</a:t>
            </a:fld>
            <a:endParaRPr/>
          </a:p>
        </p:txBody>
      </p:sp>
      <p:sp>
        <p:nvSpPr>
          <p:cNvPr id="867" name="Google Shape;867;p59"/>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Notre avis</a:t>
            </a:r>
            <a:endParaRPr sz="10416"/>
          </a:p>
        </p:txBody>
      </p:sp>
      <p:graphicFrame>
        <p:nvGraphicFramePr>
          <p:cNvPr id="868" name="Google Shape;868;p59"/>
          <p:cNvGraphicFramePr/>
          <p:nvPr/>
        </p:nvGraphicFramePr>
        <p:xfrm>
          <a:off x="952500" y="3390900"/>
          <a:ext cx="3000000" cy="3000000"/>
        </p:xfrm>
        <a:graphic>
          <a:graphicData uri="http://schemas.openxmlformats.org/drawingml/2006/table">
            <a:tbl>
              <a:tblPr>
                <a:noFill/>
                <a:tableStyleId>{CF434E0D-1D07-425F-B1E4-620EB90571E0}</a:tableStyleId>
              </a:tblPr>
              <a:tblGrid>
                <a:gridCol w="6300300">
                  <a:extLst>
                    <a:ext uri="{9D8B030D-6E8A-4147-A177-3AD203B41FA5}">
                      <a16:colId xmlns:a16="http://schemas.microsoft.com/office/drawing/2014/main" val="20000"/>
                    </a:ext>
                  </a:extLst>
                </a:gridCol>
                <a:gridCol w="8685700">
                  <a:extLst>
                    <a:ext uri="{9D8B030D-6E8A-4147-A177-3AD203B41FA5}">
                      <a16:colId xmlns:a16="http://schemas.microsoft.com/office/drawing/2014/main" val="20001"/>
                    </a:ext>
                  </a:extLst>
                </a:gridCol>
                <a:gridCol w="7493000">
                  <a:extLst>
                    <a:ext uri="{9D8B030D-6E8A-4147-A177-3AD203B41FA5}">
                      <a16:colId xmlns:a16="http://schemas.microsoft.com/office/drawing/2014/main" val="20002"/>
                    </a:ext>
                  </a:extLst>
                </a:gridCol>
              </a:tblGrid>
              <a:tr h="1037425">
                <a:tc>
                  <a:txBody>
                    <a:bodyPr/>
                    <a:lstStyle/>
                    <a:p>
                      <a:pPr marL="0" lvl="0" indent="0" algn="l" rtl="0">
                        <a:spcBef>
                          <a:spcPts val="0"/>
                        </a:spcBef>
                        <a:spcAft>
                          <a:spcPts val="0"/>
                        </a:spcAft>
                        <a:buNone/>
                      </a:pPr>
                      <a:endParaRPr sz="3600">
                        <a:solidFill>
                          <a:schemeClr val="lt1"/>
                        </a:solidFill>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4800">
                          <a:solidFill>
                            <a:schemeClr val="lt1"/>
                          </a:solidFill>
                        </a:rPr>
                        <a:t>Spring (Tomcat)</a:t>
                      </a:r>
                      <a:endParaRPr sz="4800">
                        <a:solidFill>
                          <a:schemeClr val="lt1"/>
                        </a:solidFill>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4800">
                          <a:solidFill>
                            <a:schemeClr val="lt1"/>
                          </a:solidFill>
                        </a:rPr>
                        <a:t>MicroProfile (OpenLiberty)</a:t>
                      </a:r>
                      <a:endParaRPr sz="4800">
                        <a:solidFill>
                          <a:schemeClr val="lt1"/>
                        </a:solidFill>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903050">
                <a:tc>
                  <a:txBody>
                    <a:bodyPr/>
                    <a:lstStyle/>
                    <a:p>
                      <a:pPr marL="0" lvl="0" indent="0" algn="l" rtl="0">
                        <a:spcBef>
                          <a:spcPts val="0"/>
                        </a:spcBef>
                        <a:spcAft>
                          <a:spcPts val="0"/>
                        </a:spcAft>
                        <a:buNone/>
                      </a:pPr>
                      <a:r>
                        <a:rPr lang="en-US" sz="3600">
                          <a:solidFill>
                            <a:schemeClr val="lt1"/>
                          </a:solidFill>
                        </a:rPr>
                        <a:t>Configuration du serveur</a:t>
                      </a:r>
                      <a:endParaRPr sz="3600">
                        <a:solidFill>
                          <a:schemeClr val="lt1"/>
                        </a:solidFill>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903050">
                <a:tc>
                  <a:txBody>
                    <a:bodyPr/>
                    <a:lstStyle/>
                    <a:p>
                      <a:pPr marL="0" lvl="0" indent="0" algn="l" rtl="0">
                        <a:spcBef>
                          <a:spcPts val="0"/>
                        </a:spcBef>
                        <a:spcAft>
                          <a:spcPts val="0"/>
                        </a:spcAft>
                        <a:buNone/>
                      </a:pPr>
                      <a:r>
                        <a:rPr lang="en-US" sz="3600">
                          <a:solidFill>
                            <a:schemeClr val="lt1"/>
                          </a:solidFill>
                        </a:rPr>
                        <a:t>Gestion des dépendances</a:t>
                      </a:r>
                      <a:endParaRPr sz="3600">
                        <a:solidFill>
                          <a:schemeClr val="lt1"/>
                        </a:solidFill>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903050">
                <a:tc>
                  <a:txBody>
                    <a:bodyPr/>
                    <a:lstStyle/>
                    <a:p>
                      <a:pPr marL="0" lvl="0" indent="0" algn="l" rtl="0">
                        <a:spcBef>
                          <a:spcPts val="0"/>
                        </a:spcBef>
                        <a:spcAft>
                          <a:spcPts val="0"/>
                        </a:spcAft>
                        <a:buNone/>
                      </a:pPr>
                      <a:r>
                        <a:rPr lang="en-US" sz="3600">
                          <a:solidFill>
                            <a:schemeClr val="lt1"/>
                          </a:solidFill>
                        </a:rPr>
                        <a:t>Codage de l’API</a:t>
                      </a:r>
                      <a:endParaRPr sz="3600">
                        <a:solidFill>
                          <a:schemeClr val="lt1"/>
                        </a:solidFill>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903050">
                <a:tc>
                  <a:txBody>
                    <a:bodyPr/>
                    <a:lstStyle/>
                    <a:p>
                      <a:pPr marL="0" lvl="0" indent="0" algn="l" rtl="0">
                        <a:spcBef>
                          <a:spcPts val="0"/>
                        </a:spcBef>
                        <a:spcAft>
                          <a:spcPts val="0"/>
                        </a:spcAft>
                        <a:buNone/>
                      </a:pPr>
                      <a:r>
                        <a:rPr lang="en-US" sz="3600">
                          <a:solidFill>
                            <a:schemeClr val="lt1"/>
                          </a:solidFill>
                        </a:rPr>
                        <a:t>Codage des services</a:t>
                      </a:r>
                      <a:endParaRPr sz="3600">
                        <a:solidFill>
                          <a:schemeClr val="lt1"/>
                        </a:solidFill>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903050">
                <a:tc>
                  <a:txBody>
                    <a:bodyPr/>
                    <a:lstStyle/>
                    <a:p>
                      <a:pPr marL="0" lvl="0" indent="0" algn="l" rtl="0">
                        <a:spcBef>
                          <a:spcPts val="0"/>
                        </a:spcBef>
                        <a:spcAft>
                          <a:spcPts val="0"/>
                        </a:spcAft>
                        <a:buNone/>
                      </a:pPr>
                      <a:r>
                        <a:rPr lang="en-US" sz="3600">
                          <a:solidFill>
                            <a:schemeClr val="lt1"/>
                          </a:solidFill>
                        </a:rPr>
                        <a:t>Codage de la couche de persistance</a:t>
                      </a:r>
                      <a:endParaRPr sz="3600">
                        <a:solidFill>
                          <a:schemeClr val="lt1"/>
                        </a:solidFill>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903050">
                <a:tc>
                  <a:txBody>
                    <a:bodyPr/>
                    <a:lstStyle/>
                    <a:p>
                      <a:pPr marL="0" lvl="0" indent="0" algn="l" rtl="0">
                        <a:spcBef>
                          <a:spcPts val="0"/>
                        </a:spcBef>
                        <a:spcAft>
                          <a:spcPts val="0"/>
                        </a:spcAft>
                        <a:buNone/>
                      </a:pPr>
                      <a:r>
                        <a:rPr lang="en-US" sz="3600">
                          <a:solidFill>
                            <a:schemeClr val="lt1"/>
                          </a:solidFill>
                        </a:rPr>
                        <a:t>Intégration Cloud</a:t>
                      </a:r>
                      <a:endParaRPr sz="3600">
                        <a:solidFill>
                          <a:schemeClr val="lt1"/>
                        </a:solidFill>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903050">
                <a:tc>
                  <a:txBody>
                    <a:bodyPr/>
                    <a:lstStyle/>
                    <a:p>
                      <a:pPr marL="0" lvl="0" indent="0" algn="l" rtl="0">
                        <a:spcBef>
                          <a:spcPts val="0"/>
                        </a:spcBef>
                        <a:spcAft>
                          <a:spcPts val="0"/>
                        </a:spcAft>
                        <a:buNone/>
                      </a:pPr>
                      <a:r>
                        <a:rPr lang="en-US" sz="3600">
                          <a:solidFill>
                            <a:schemeClr val="lt1"/>
                          </a:solidFill>
                        </a:rPr>
                        <a:t>Documentation / </a:t>
                      </a:r>
                      <a:endParaRPr sz="3600">
                        <a:solidFill>
                          <a:schemeClr val="lt1"/>
                        </a:solidFill>
                      </a:endParaRPr>
                    </a:p>
                    <a:p>
                      <a:pPr marL="0" lvl="0" indent="0" algn="l" rtl="0">
                        <a:spcBef>
                          <a:spcPts val="0"/>
                        </a:spcBef>
                        <a:spcAft>
                          <a:spcPts val="0"/>
                        </a:spcAft>
                        <a:buClr>
                          <a:schemeClr val="dk1"/>
                        </a:buClr>
                        <a:buSzPts val="1100"/>
                        <a:buFont typeface="Arial"/>
                        <a:buNone/>
                      </a:pPr>
                      <a:r>
                        <a:rPr lang="en-US" sz="3600">
                          <a:solidFill>
                            <a:schemeClr val="lt1"/>
                          </a:solidFill>
                        </a:rPr>
                        <a:t>ressources en ligne</a:t>
                      </a:r>
                      <a:endParaRPr sz="3600">
                        <a:solidFill>
                          <a:schemeClr val="lt1"/>
                        </a:solidFill>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4800">
                          <a:solidFill>
                            <a:schemeClr val="lt1"/>
                          </a:solidFill>
                        </a:rPr>
                        <a:t>😀😀😀</a:t>
                      </a:r>
                      <a:endParaRPr sz="4800">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68"/>
                                        </p:tgtEl>
                                        <p:attrNameLst>
                                          <p:attrName>style.visibility</p:attrName>
                                        </p:attrNameLst>
                                      </p:cBhvr>
                                      <p:to>
                                        <p:strVal val="visible"/>
                                      </p:to>
                                    </p:set>
                                    <p:animEffect transition="in" filter="fade">
                                      <p:cBhvr>
                                        <p:cTn id="7" dur="1"/>
                                        <p:tgtEl>
                                          <p:spTgt spid="8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2"/>
        <p:cNvGrpSpPr/>
        <p:nvPr/>
      </p:nvGrpSpPr>
      <p:grpSpPr>
        <a:xfrm>
          <a:off x="0" y="0"/>
          <a:ext cx="0" cy="0"/>
          <a:chOff x="0" y="0"/>
          <a:chExt cx="0" cy="0"/>
        </a:xfrm>
      </p:grpSpPr>
      <p:sp>
        <p:nvSpPr>
          <p:cNvPr id="873" name="Google Shape;873;p60"/>
          <p:cNvSpPr txBox="1">
            <a:spLocks noGrp="1"/>
          </p:cNvSpPr>
          <p:nvPr>
            <p:ph type="sldNum" idx="12"/>
          </p:nvPr>
        </p:nvSpPr>
        <p:spPr>
          <a:xfrm>
            <a:off x="11969773" y="13019484"/>
            <a:ext cx="4266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61"/>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37</a:t>
            </a:fld>
            <a:endParaRPr/>
          </a:p>
        </p:txBody>
      </p:sp>
      <p:sp>
        <p:nvSpPr>
          <p:cNvPr id="879" name="Google Shape;879;p61"/>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Panorama des technologies</a:t>
            </a:r>
            <a:endParaRPr sz="10416"/>
          </a:p>
        </p:txBody>
      </p:sp>
      <p:sp>
        <p:nvSpPr>
          <p:cNvPr id="880" name="Google Shape;880;p61"/>
          <p:cNvSpPr txBox="1">
            <a:spLocks noGrp="1"/>
          </p:cNvSpPr>
          <p:nvPr>
            <p:ph type="body" idx="1"/>
          </p:nvPr>
        </p:nvSpPr>
        <p:spPr>
          <a:xfrm>
            <a:off x="2366600" y="10196750"/>
            <a:ext cx="19923000" cy="18585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u="sng">
                <a:solidFill>
                  <a:srgbClr val="F8AD42"/>
                </a:solidFill>
                <a:hlinkClick r:id="rId3"/>
              </a:rPr>
              <a:t>https://landscape.cncf.io/</a:t>
            </a:r>
            <a:r>
              <a:rPr lang="en-US">
                <a:solidFill>
                  <a:schemeClr val="lt1"/>
                </a:solidFill>
              </a:rPr>
              <a:t> : L’excellent panorama dynamique de la Cloud Native Computing Foundation (</a:t>
            </a:r>
            <a:r>
              <a:rPr lang="en-US">
                <a:solidFill>
                  <a:srgbClr val="F8AD42"/>
                </a:solidFill>
              </a:rPr>
              <a:t>CNCF</a:t>
            </a:r>
            <a:r>
              <a:rPr lang="en-US">
                <a:solidFill>
                  <a:schemeClr val="lt1"/>
                </a:solidFill>
              </a:rPr>
              <a:t>)</a:t>
            </a:r>
            <a:endParaRPr>
              <a:solidFill>
                <a:schemeClr val="lt1"/>
              </a:solidFill>
            </a:endParaRPr>
          </a:p>
          <a:p>
            <a:pPr marL="0" lvl="0" indent="0" algn="l" rtl="0">
              <a:lnSpc>
                <a:spcPct val="100000"/>
              </a:lnSpc>
              <a:spcBef>
                <a:spcPts val="0"/>
              </a:spcBef>
              <a:spcAft>
                <a:spcPts val="0"/>
              </a:spcAft>
              <a:buNone/>
            </a:pPr>
            <a:endParaRPr>
              <a:solidFill>
                <a:schemeClr val="lt1"/>
              </a:solidFill>
            </a:endParaRPr>
          </a:p>
        </p:txBody>
      </p:sp>
      <p:pic>
        <p:nvPicPr>
          <p:cNvPr id="881" name="Google Shape;881;p61"/>
          <p:cNvPicPr preferRelativeResize="0"/>
          <p:nvPr/>
        </p:nvPicPr>
        <p:blipFill>
          <a:blip r:embed="rId4">
            <a:alphaModFix/>
          </a:blip>
          <a:stretch>
            <a:fillRect/>
          </a:stretch>
        </p:blipFill>
        <p:spPr>
          <a:xfrm>
            <a:off x="1164052" y="3097650"/>
            <a:ext cx="22328104" cy="6717899"/>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5"/>
        <p:cNvGrpSpPr/>
        <p:nvPr/>
      </p:nvGrpSpPr>
      <p:grpSpPr>
        <a:xfrm>
          <a:off x="0" y="0"/>
          <a:ext cx="0" cy="0"/>
          <a:chOff x="0" y="0"/>
          <a:chExt cx="0" cy="0"/>
        </a:xfrm>
      </p:grpSpPr>
      <p:sp>
        <p:nvSpPr>
          <p:cNvPr id="886" name="Google Shape;886;p62"/>
          <p:cNvSpPr txBox="1">
            <a:spLocks noGrp="1"/>
          </p:cNvSpPr>
          <p:nvPr>
            <p:ph type="sldNum" idx="12"/>
          </p:nvPr>
        </p:nvSpPr>
        <p:spPr>
          <a:xfrm>
            <a:off x="11969773" y="13019484"/>
            <a:ext cx="4266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63"/>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39</a:t>
            </a:fld>
            <a:endParaRPr/>
          </a:p>
        </p:txBody>
      </p:sp>
      <p:sp>
        <p:nvSpPr>
          <p:cNvPr id="892" name="Google Shape;892;p63"/>
          <p:cNvSpPr txBox="1">
            <a:spLocks noGrp="1"/>
          </p:cNvSpPr>
          <p:nvPr>
            <p:ph type="title"/>
          </p:nvPr>
        </p:nvSpPr>
        <p:spPr>
          <a:xfrm>
            <a:off x="1800450" y="136450"/>
            <a:ext cx="207831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Istio vs Spring vs Microprofile </a:t>
            </a:r>
            <a:endParaRPr sz="10416"/>
          </a:p>
        </p:txBody>
      </p:sp>
      <p:grpSp>
        <p:nvGrpSpPr>
          <p:cNvPr id="893" name="Google Shape;893;p63"/>
          <p:cNvGrpSpPr/>
          <p:nvPr/>
        </p:nvGrpSpPr>
        <p:grpSpPr>
          <a:xfrm>
            <a:off x="558097" y="3587266"/>
            <a:ext cx="2156743" cy="1892979"/>
            <a:chOff x="20679839" y="7953700"/>
            <a:chExt cx="928750" cy="815237"/>
          </a:xfrm>
        </p:grpSpPr>
        <p:sp>
          <p:nvSpPr>
            <p:cNvPr id="894" name="Google Shape;894;p63"/>
            <p:cNvSpPr/>
            <p:nvPr/>
          </p:nvSpPr>
          <p:spPr>
            <a:xfrm>
              <a:off x="20679839" y="7953700"/>
              <a:ext cx="928750" cy="815237"/>
            </a:xfrm>
            <a:prstGeom prst="flowChartPreparation">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95" name="Google Shape;895;p63"/>
            <p:cNvPicPr preferRelativeResize="0"/>
            <p:nvPr/>
          </p:nvPicPr>
          <p:blipFill>
            <a:blip r:embed="rId3">
              <a:alphaModFix/>
            </a:blip>
            <a:stretch>
              <a:fillRect/>
            </a:stretch>
          </p:blipFill>
          <p:spPr>
            <a:xfrm>
              <a:off x="20830397" y="8052023"/>
              <a:ext cx="618578" cy="618578"/>
            </a:xfrm>
            <a:prstGeom prst="rect">
              <a:avLst/>
            </a:prstGeom>
            <a:noFill/>
            <a:ln>
              <a:noFill/>
            </a:ln>
          </p:spPr>
        </p:pic>
      </p:grpSp>
      <p:cxnSp>
        <p:nvCxnSpPr>
          <p:cNvPr id="896" name="Google Shape;896;p63"/>
          <p:cNvCxnSpPr/>
          <p:nvPr/>
        </p:nvCxnSpPr>
        <p:spPr>
          <a:xfrm rot="10800000">
            <a:off x="4764500" y="5638800"/>
            <a:ext cx="1601100" cy="0"/>
          </a:xfrm>
          <a:prstGeom prst="straightConnector1">
            <a:avLst/>
          </a:prstGeom>
          <a:noFill/>
          <a:ln w="38100" cap="flat" cmpd="sng">
            <a:solidFill>
              <a:schemeClr val="lt1"/>
            </a:solidFill>
            <a:prstDash val="solid"/>
            <a:round/>
            <a:headEnd type="triangle" w="med" len="med"/>
            <a:tailEnd type="triangle" w="med" len="med"/>
          </a:ln>
        </p:spPr>
      </p:cxnSp>
      <p:sp>
        <p:nvSpPr>
          <p:cNvPr id="897" name="Google Shape;897;p63"/>
          <p:cNvSpPr/>
          <p:nvPr/>
        </p:nvSpPr>
        <p:spPr>
          <a:xfrm>
            <a:off x="3403600" y="7189550"/>
            <a:ext cx="4323000" cy="8460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313741"/>
                </a:solidFill>
              </a:rPr>
              <a:t>Istio Service Mesh</a:t>
            </a:r>
            <a:endParaRPr sz="3600">
              <a:solidFill>
                <a:srgbClr val="313741"/>
              </a:solidFill>
            </a:endParaRPr>
          </a:p>
        </p:txBody>
      </p:sp>
      <p:grpSp>
        <p:nvGrpSpPr>
          <p:cNvPr id="898" name="Google Shape;898;p63"/>
          <p:cNvGrpSpPr/>
          <p:nvPr/>
        </p:nvGrpSpPr>
        <p:grpSpPr>
          <a:xfrm>
            <a:off x="1415350" y="8747200"/>
            <a:ext cx="8299500" cy="2344200"/>
            <a:chOff x="1415350" y="8518600"/>
            <a:chExt cx="8299500" cy="2344200"/>
          </a:xfrm>
        </p:grpSpPr>
        <p:sp>
          <p:nvSpPr>
            <p:cNvPr id="899" name="Google Shape;899;p63"/>
            <p:cNvSpPr/>
            <p:nvPr/>
          </p:nvSpPr>
          <p:spPr>
            <a:xfrm>
              <a:off x="1415350" y="8518600"/>
              <a:ext cx="8299500" cy="2344200"/>
            </a:xfrm>
            <a:prstGeom prst="roundRect">
              <a:avLst>
                <a:gd name="adj" fmla="val 16667"/>
              </a:avLst>
            </a:prstGeom>
            <a:noFill/>
            <a:ln w="3810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 name="Google Shape;900;p63"/>
            <p:cNvGrpSpPr/>
            <p:nvPr/>
          </p:nvGrpSpPr>
          <p:grpSpPr>
            <a:xfrm>
              <a:off x="3095840" y="8840138"/>
              <a:ext cx="2091084" cy="702058"/>
              <a:chOff x="6761368" y="2076377"/>
              <a:chExt cx="1967708" cy="660636"/>
            </a:xfrm>
          </p:grpSpPr>
          <p:pic>
            <p:nvPicPr>
              <p:cNvPr id="901" name="Google Shape;901;p63"/>
              <p:cNvPicPr preferRelativeResize="0"/>
              <p:nvPr/>
            </p:nvPicPr>
            <p:blipFill>
              <a:blip r:embed="rId4">
                <a:alphaModFix/>
              </a:blip>
              <a:stretch>
                <a:fillRect/>
              </a:stretch>
            </p:blipFill>
            <p:spPr>
              <a:xfrm>
                <a:off x="6761368" y="2076377"/>
                <a:ext cx="660636" cy="660636"/>
              </a:xfrm>
              <a:prstGeom prst="rect">
                <a:avLst/>
              </a:prstGeom>
              <a:noFill/>
              <a:ln>
                <a:noFill/>
              </a:ln>
            </p:spPr>
          </p:pic>
          <p:sp>
            <p:nvSpPr>
              <p:cNvPr id="902" name="Google Shape;902;p63"/>
              <p:cNvSpPr/>
              <p:nvPr/>
            </p:nvSpPr>
            <p:spPr>
              <a:xfrm>
                <a:off x="7275577" y="2076388"/>
                <a:ext cx="1453500" cy="66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Service Discovery</a:t>
                </a:r>
                <a:endParaRPr sz="1800">
                  <a:solidFill>
                    <a:schemeClr val="lt2"/>
                  </a:solidFill>
                </a:endParaRPr>
              </a:p>
            </p:txBody>
          </p:sp>
        </p:grpSp>
        <p:grpSp>
          <p:nvGrpSpPr>
            <p:cNvPr id="903" name="Google Shape;903;p63"/>
            <p:cNvGrpSpPr/>
            <p:nvPr/>
          </p:nvGrpSpPr>
          <p:grpSpPr>
            <a:xfrm>
              <a:off x="5186913" y="8826999"/>
              <a:ext cx="2296825" cy="728358"/>
              <a:chOff x="11533238" y="5544687"/>
              <a:chExt cx="2296825" cy="728358"/>
            </a:xfrm>
          </p:grpSpPr>
          <p:sp>
            <p:nvSpPr>
              <p:cNvPr id="904" name="Google Shape;904;p63"/>
              <p:cNvSpPr/>
              <p:nvPr/>
            </p:nvSpPr>
            <p:spPr>
              <a:xfrm>
                <a:off x="12453363" y="5571000"/>
                <a:ext cx="1376700" cy="70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Load Balancer</a:t>
                </a:r>
                <a:endParaRPr sz="1800">
                  <a:solidFill>
                    <a:schemeClr val="lt2"/>
                  </a:solidFill>
                </a:endParaRPr>
              </a:p>
            </p:txBody>
          </p:sp>
          <p:pic>
            <p:nvPicPr>
              <p:cNvPr id="905" name="Google Shape;905;p63"/>
              <p:cNvPicPr preferRelativeResize="0"/>
              <p:nvPr/>
            </p:nvPicPr>
            <p:blipFill>
              <a:blip r:embed="rId5">
                <a:alphaModFix/>
              </a:blip>
              <a:stretch>
                <a:fillRect/>
              </a:stretch>
            </p:blipFill>
            <p:spPr>
              <a:xfrm>
                <a:off x="11533238" y="5544687"/>
                <a:ext cx="1001098" cy="728358"/>
              </a:xfrm>
              <a:prstGeom prst="rect">
                <a:avLst/>
              </a:prstGeom>
              <a:noFill/>
              <a:ln>
                <a:noFill/>
              </a:ln>
            </p:spPr>
          </p:pic>
        </p:grpSp>
        <p:grpSp>
          <p:nvGrpSpPr>
            <p:cNvPr id="906" name="Google Shape;906;p63"/>
            <p:cNvGrpSpPr/>
            <p:nvPr/>
          </p:nvGrpSpPr>
          <p:grpSpPr>
            <a:xfrm>
              <a:off x="1809538" y="9808488"/>
              <a:ext cx="2241765" cy="955949"/>
              <a:chOff x="850373" y="1277738"/>
              <a:chExt cx="2241765" cy="955949"/>
            </a:xfrm>
          </p:grpSpPr>
          <p:sp>
            <p:nvSpPr>
              <p:cNvPr id="907" name="Google Shape;907;p63"/>
              <p:cNvSpPr/>
              <p:nvPr/>
            </p:nvSpPr>
            <p:spPr>
              <a:xfrm>
                <a:off x="1971338" y="1277738"/>
                <a:ext cx="1120800" cy="89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Circuit</a:t>
                </a:r>
                <a:endParaRPr sz="1800">
                  <a:solidFill>
                    <a:schemeClr val="lt2"/>
                  </a:solidFill>
                </a:endParaRPr>
              </a:p>
              <a:p>
                <a:pPr marL="0" lvl="0" indent="0" algn="ctr" rtl="0">
                  <a:spcBef>
                    <a:spcPts val="0"/>
                  </a:spcBef>
                  <a:spcAft>
                    <a:spcPts val="0"/>
                  </a:spcAft>
                  <a:buNone/>
                </a:pPr>
                <a:r>
                  <a:rPr lang="en-US" sz="1800">
                    <a:solidFill>
                      <a:schemeClr val="lt2"/>
                    </a:solidFill>
                  </a:rPr>
                  <a:t>Breaker</a:t>
                </a:r>
                <a:endParaRPr sz="1800">
                  <a:solidFill>
                    <a:schemeClr val="lt2"/>
                  </a:solidFill>
                </a:endParaRPr>
              </a:p>
            </p:txBody>
          </p:sp>
          <p:grpSp>
            <p:nvGrpSpPr>
              <p:cNvPr id="908" name="Google Shape;908;p63"/>
              <p:cNvGrpSpPr/>
              <p:nvPr/>
            </p:nvGrpSpPr>
            <p:grpSpPr>
              <a:xfrm>
                <a:off x="850373" y="1444335"/>
                <a:ext cx="1120974" cy="789351"/>
                <a:chOff x="14674504" y="6193767"/>
                <a:chExt cx="1127400" cy="709593"/>
              </a:xfrm>
            </p:grpSpPr>
            <p:sp>
              <p:nvSpPr>
                <p:cNvPr id="909" name="Google Shape;909;p63"/>
                <p:cNvSpPr/>
                <p:nvPr/>
              </p:nvSpPr>
              <p:spPr>
                <a:xfrm>
                  <a:off x="14893984" y="6193767"/>
                  <a:ext cx="681900" cy="634500"/>
                </a:xfrm>
                <a:prstGeom prst="ellipse">
                  <a:avLst/>
                </a:prstGeom>
                <a:no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3"/>
                <p:cNvSpPr/>
                <p:nvPr/>
              </p:nvSpPr>
              <p:spPr>
                <a:xfrm>
                  <a:off x="14674504" y="6499260"/>
                  <a:ext cx="1120800" cy="404100"/>
                </a:xfrm>
                <a:prstGeom prst="rect">
                  <a:avLst/>
                </a:prstGeom>
                <a:solidFill>
                  <a:srgbClr val="3137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 name="Google Shape;911;p63"/>
                <p:cNvCxnSpPr/>
                <p:nvPr/>
              </p:nvCxnSpPr>
              <p:spPr>
                <a:xfrm>
                  <a:off x="15440704" y="6661046"/>
                  <a:ext cx="361200" cy="0"/>
                </a:xfrm>
                <a:prstGeom prst="straightConnector1">
                  <a:avLst/>
                </a:prstGeom>
                <a:noFill/>
                <a:ln w="114300" cap="flat" cmpd="sng">
                  <a:solidFill>
                    <a:schemeClr val="lt1"/>
                  </a:solidFill>
                  <a:prstDash val="solid"/>
                  <a:round/>
                  <a:headEnd type="none" w="med" len="med"/>
                  <a:tailEnd type="none" w="med" len="med"/>
                </a:ln>
              </p:spPr>
            </p:cxnSp>
            <p:cxnSp>
              <p:nvCxnSpPr>
                <p:cNvPr id="912" name="Google Shape;912;p63"/>
                <p:cNvCxnSpPr/>
                <p:nvPr/>
              </p:nvCxnSpPr>
              <p:spPr>
                <a:xfrm>
                  <a:off x="14674504" y="6661046"/>
                  <a:ext cx="361200" cy="0"/>
                </a:xfrm>
                <a:prstGeom prst="straightConnector1">
                  <a:avLst/>
                </a:prstGeom>
                <a:noFill/>
                <a:ln w="114300" cap="flat" cmpd="sng">
                  <a:solidFill>
                    <a:schemeClr val="lt1"/>
                  </a:solidFill>
                  <a:prstDash val="solid"/>
                  <a:round/>
                  <a:headEnd type="none" w="med" len="med"/>
                  <a:tailEnd type="none" w="med" len="med"/>
                </a:ln>
              </p:spPr>
            </p:cxnSp>
          </p:grpSp>
        </p:grpSp>
        <p:grpSp>
          <p:nvGrpSpPr>
            <p:cNvPr id="913" name="Google Shape;913;p63"/>
            <p:cNvGrpSpPr/>
            <p:nvPr/>
          </p:nvGrpSpPr>
          <p:grpSpPr>
            <a:xfrm>
              <a:off x="6853888" y="9922296"/>
              <a:ext cx="2252687" cy="580223"/>
              <a:chOff x="844901" y="3576696"/>
              <a:chExt cx="2252687" cy="580223"/>
            </a:xfrm>
          </p:grpSpPr>
          <p:sp>
            <p:nvSpPr>
              <p:cNvPr id="914" name="Google Shape;914;p63"/>
              <p:cNvSpPr/>
              <p:nvPr/>
            </p:nvSpPr>
            <p:spPr>
              <a:xfrm>
                <a:off x="1853788" y="3617800"/>
                <a:ext cx="1243800" cy="49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Bulkhead</a:t>
                </a:r>
                <a:endParaRPr sz="1800">
                  <a:solidFill>
                    <a:schemeClr val="lt2"/>
                  </a:solidFill>
                </a:endParaRPr>
              </a:p>
            </p:txBody>
          </p:sp>
          <p:grpSp>
            <p:nvGrpSpPr>
              <p:cNvPr id="915" name="Google Shape;915;p63"/>
              <p:cNvGrpSpPr/>
              <p:nvPr/>
            </p:nvGrpSpPr>
            <p:grpSpPr>
              <a:xfrm>
                <a:off x="844901" y="3576696"/>
                <a:ext cx="1008881" cy="580223"/>
                <a:chOff x="19208498" y="6027209"/>
                <a:chExt cx="1214349" cy="755400"/>
              </a:xfrm>
            </p:grpSpPr>
            <p:cxnSp>
              <p:nvCxnSpPr>
                <p:cNvPr id="916" name="Google Shape;916;p63"/>
                <p:cNvCxnSpPr/>
                <p:nvPr/>
              </p:nvCxnSpPr>
              <p:spPr>
                <a:xfrm>
                  <a:off x="19815666" y="6027209"/>
                  <a:ext cx="0" cy="755400"/>
                </a:xfrm>
                <a:prstGeom prst="straightConnector1">
                  <a:avLst/>
                </a:prstGeom>
                <a:noFill/>
                <a:ln w="114300" cap="flat" cmpd="sng">
                  <a:solidFill>
                    <a:schemeClr val="lt1"/>
                  </a:solidFill>
                  <a:prstDash val="solid"/>
                  <a:round/>
                  <a:headEnd type="none" w="med" len="med"/>
                  <a:tailEnd type="none" w="med" len="med"/>
                </a:ln>
              </p:spPr>
            </p:cxnSp>
            <p:pic>
              <p:nvPicPr>
                <p:cNvPr id="917" name="Google Shape;917;p63"/>
                <p:cNvPicPr preferRelativeResize="0"/>
                <p:nvPr/>
              </p:nvPicPr>
              <p:blipFill>
                <a:blip r:embed="rId3">
                  <a:alphaModFix/>
                </a:blip>
                <a:stretch>
                  <a:fillRect/>
                </a:stretch>
              </p:blipFill>
              <p:spPr>
                <a:xfrm>
                  <a:off x="19208498" y="6172251"/>
                  <a:ext cx="497999" cy="497999"/>
                </a:xfrm>
                <a:prstGeom prst="rect">
                  <a:avLst/>
                </a:prstGeom>
                <a:noFill/>
                <a:ln>
                  <a:noFill/>
                </a:ln>
              </p:spPr>
            </p:pic>
            <p:pic>
              <p:nvPicPr>
                <p:cNvPr id="918" name="Google Shape;918;p63"/>
                <p:cNvPicPr preferRelativeResize="0"/>
                <p:nvPr/>
              </p:nvPicPr>
              <p:blipFill>
                <a:blip r:embed="rId3">
                  <a:alphaModFix/>
                </a:blip>
                <a:stretch>
                  <a:fillRect/>
                </a:stretch>
              </p:blipFill>
              <p:spPr>
                <a:xfrm>
                  <a:off x="19924848" y="6172251"/>
                  <a:ext cx="497999" cy="497999"/>
                </a:xfrm>
                <a:prstGeom prst="rect">
                  <a:avLst/>
                </a:prstGeom>
                <a:noFill/>
                <a:ln>
                  <a:noFill/>
                </a:ln>
              </p:spPr>
            </p:pic>
          </p:grpSp>
        </p:grpSp>
        <p:grpSp>
          <p:nvGrpSpPr>
            <p:cNvPr id="919" name="Google Shape;919;p63"/>
            <p:cNvGrpSpPr/>
            <p:nvPr/>
          </p:nvGrpSpPr>
          <p:grpSpPr>
            <a:xfrm>
              <a:off x="4400075" y="9922288"/>
              <a:ext cx="2105038" cy="728349"/>
              <a:chOff x="4166850" y="9922288"/>
              <a:chExt cx="2105038" cy="728349"/>
            </a:xfrm>
          </p:grpSpPr>
          <p:pic>
            <p:nvPicPr>
              <p:cNvPr id="920" name="Google Shape;920;p63"/>
              <p:cNvPicPr preferRelativeResize="0"/>
              <p:nvPr/>
            </p:nvPicPr>
            <p:blipFill>
              <a:blip r:embed="rId6">
                <a:alphaModFix/>
              </a:blip>
              <a:stretch>
                <a:fillRect/>
              </a:stretch>
            </p:blipFill>
            <p:spPr>
              <a:xfrm>
                <a:off x="4166850" y="9922288"/>
                <a:ext cx="728349" cy="728349"/>
              </a:xfrm>
              <a:prstGeom prst="rect">
                <a:avLst/>
              </a:prstGeom>
              <a:noFill/>
              <a:ln>
                <a:noFill/>
              </a:ln>
            </p:spPr>
          </p:pic>
          <p:sp>
            <p:nvSpPr>
              <p:cNvPr id="921" name="Google Shape;921;p63"/>
              <p:cNvSpPr/>
              <p:nvPr/>
            </p:nvSpPr>
            <p:spPr>
              <a:xfrm>
                <a:off x="4895188" y="9935475"/>
                <a:ext cx="1376700" cy="70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2"/>
                    </a:solidFill>
                  </a:rPr>
                  <a:t>Timeout</a:t>
                </a:r>
                <a:endParaRPr sz="1800">
                  <a:solidFill>
                    <a:schemeClr val="lt2"/>
                  </a:solidFill>
                </a:endParaRPr>
              </a:p>
            </p:txBody>
          </p:sp>
        </p:grpSp>
      </p:grpSp>
      <p:sp>
        <p:nvSpPr>
          <p:cNvPr id="922" name="Google Shape;922;p63"/>
          <p:cNvSpPr/>
          <p:nvPr/>
        </p:nvSpPr>
        <p:spPr>
          <a:xfrm>
            <a:off x="2746699" y="4825226"/>
            <a:ext cx="1745433" cy="1531963"/>
          </a:xfrm>
          <a:prstGeom prst="flowChartPreparation">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1"/>
                </a:solidFill>
              </a:rPr>
              <a:t>Sidecar</a:t>
            </a:r>
            <a:endParaRPr sz="1800">
              <a:solidFill>
                <a:schemeClr val="lt1"/>
              </a:solidFill>
            </a:endParaRPr>
          </a:p>
          <a:p>
            <a:pPr marL="0" lvl="0" indent="0" algn="ctr" rtl="0">
              <a:spcBef>
                <a:spcPts val="0"/>
              </a:spcBef>
              <a:spcAft>
                <a:spcPts val="0"/>
              </a:spcAft>
              <a:buNone/>
            </a:pPr>
            <a:r>
              <a:rPr lang="en-US" sz="1800">
                <a:solidFill>
                  <a:schemeClr val="lt1"/>
                </a:solidFill>
              </a:rPr>
              <a:t>Proxy</a:t>
            </a:r>
            <a:endParaRPr sz="1800">
              <a:solidFill>
                <a:schemeClr val="lt1"/>
              </a:solidFill>
            </a:endParaRPr>
          </a:p>
        </p:txBody>
      </p:sp>
      <p:grpSp>
        <p:nvGrpSpPr>
          <p:cNvPr id="923" name="Google Shape;923;p63"/>
          <p:cNvGrpSpPr/>
          <p:nvPr/>
        </p:nvGrpSpPr>
        <p:grpSpPr>
          <a:xfrm flipH="1">
            <a:off x="8415264" y="3631779"/>
            <a:ext cx="2156743" cy="1892979"/>
            <a:chOff x="20679839" y="7953700"/>
            <a:chExt cx="928750" cy="815237"/>
          </a:xfrm>
        </p:grpSpPr>
        <p:sp>
          <p:nvSpPr>
            <p:cNvPr id="924" name="Google Shape;924;p63"/>
            <p:cNvSpPr/>
            <p:nvPr/>
          </p:nvSpPr>
          <p:spPr>
            <a:xfrm>
              <a:off x="20679839" y="7953700"/>
              <a:ext cx="928750" cy="815237"/>
            </a:xfrm>
            <a:prstGeom prst="flowChartPreparation">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25" name="Google Shape;925;p63"/>
            <p:cNvPicPr preferRelativeResize="0"/>
            <p:nvPr/>
          </p:nvPicPr>
          <p:blipFill>
            <a:blip r:embed="rId3">
              <a:alphaModFix/>
            </a:blip>
            <a:stretch>
              <a:fillRect/>
            </a:stretch>
          </p:blipFill>
          <p:spPr>
            <a:xfrm>
              <a:off x="20830397" y="8052023"/>
              <a:ext cx="618578" cy="618578"/>
            </a:xfrm>
            <a:prstGeom prst="rect">
              <a:avLst/>
            </a:prstGeom>
            <a:noFill/>
            <a:ln>
              <a:noFill/>
            </a:ln>
          </p:spPr>
        </p:pic>
      </p:grpSp>
      <p:sp>
        <p:nvSpPr>
          <p:cNvPr id="926" name="Google Shape;926;p63"/>
          <p:cNvSpPr/>
          <p:nvPr/>
        </p:nvSpPr>
        <p:spPr>
          <a:xfrm flipH="1">
            <a:off x="6637972" y="4869738"/>
            <a:ext cx="1745433" cy="1531963"/>
          </a:xfrm>
          <a:prstGeom prst="flowChartPreparation">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lt1"/>
                </a:solidFill>
              </a:rPr>
              <a:t>Sidecar</a:t>
            </a:r>
            <a:endParaRPr sz="1800">
              <a:solidFill>
                <a:schemeClr val="lt1"/>
              </a:solidFill>
            </a:endParaRPr>
          </a:p>
          <a:p>
            <a:pPr marL="0" lvl="0" indent="0" algn="ctr" rtl="0">
              <a:spcBef>
                <a:spcPts val="0"/>
              </a:spcBef>
              <a:spcAft>
                <a:spcPts val="0"/>
              </a:spcAft>
              <a:buNone/>
            </a:pPr>
            <a:r>
              <a:rPr lang="en-US" sz="1800">
                <a:solidFill>
                  <a:schemeClr val="lt1"/>
                </a:solidFill>
              </a:rPr>
              <a:t>Proxy</a:t>
            </a:r>
            <a:endParaRPr sz="1800">
              <a:solidFill>
                <a:schemeClr val="lt1"/>
              </a:solidFill>
            </a:endParaRPr>
          </a:p>
        </p:txBody>
      </p:sp>
      <p:cxnSp>
        <p:nvCxnSpPr>
          <p:cNvPr id="927" name="Google Shape;927;p63"/>
          <p:cNvCxnSpPr/>
          <p:nvPr/>
        </p:nvCxnSpPr>
        <p:spPr>
          <a:xfrm rot="10800000">
            <a:off x="2500125" y="4982975"/>
            <a:ext cx="435300" cy="215700"/>
          </a:xfrm>
          <a:prstGeom prst="straightConnector1">
            <a:avLst/>
          </a:prstGeom>
          <a:noFill/>
          <a:ln w="38100" cap="flat" cmpd="sng">
            <a:solidFill>
              <a:schemeClr val="lt1"/>
            </a:solidFill>
            <a:prstDash val="solid"/>
            <a:round/>
            <a:headEnd type="none" w="med" len="med"/>
            <a:tailEnd type="none" w="med" len="med"/>
          </a:ln>
        </p:spPr>
      </p:cxnSp>
      <p:cxnSp>
        <p:nvCxnSpPr>
          <p:cNvPr id="928" name="Google Shape;928;p63"/>
          <p:cNvCxnSpPr/>
          <p:nvPr/>
        </p:nvCxnSpPr>
        <p:spPr>
          <a:xfrm flipH="1">
            <a:off x="8208475" y="5059800"/>
            <a:ext cx="425400" cy="191100"/>
          </a:xfrm>
          <a:prstGeom prst="straightConnector1">
            <a:avLst/>
          </a:prstGeom>
          <a:noFill/>
          <a:ln w="38100" cap="flat" cmpd="sng">
            <a:solidFill>
              <a:schemeClr val="lt1"/>
            </a:solidFill>
            <a:prstDash val="solid"/>
            <a:round/>
            <a:headEnd type="none" w="med" len="med"/>
            <a:tailEnd type="none" w="med" len="med"/>
          </a:ln>
        </p:spPr>
      </p:cxnSp>
      <p:cxnSp>
        <p:nvCxnSpPr>
          <p:cNvPr id="929" name="Google Shape;929;p63"/>
          <p:cNvCxnSpPr>
            <a:stCxn id="899" idx="0"/>
            <a:endCxn id="897" idx="2"/>
          </p:cNvCxnSpPr>
          <p:nvPr/>
        </p:nvCxnSpPr>
        <p:spPr>
          <a:xfrm rot="10800000">
            <a:off x="5565100" y="8035600"/>
            <a:ext cx="0" cy="711600"/>
          </a:xfrm>
          <a:prstGeom prst="straightConnector1">
            <a:avLst/>
          </a:prstGeom>
          <a:noFill/>
          <a:ln w="38100" cap="flat" cmpd="sng">
            <a:solidFill>
              <a:schemeClr val="lt1"/>
            </a:solidFill>
            <a:prstDash val="dash"/>
            <a:round/>
            <a:headEnd type="none" w="med" len="med"/>
            <a:tailEnd type="triangle" w="med" len="med"/>
          </a:ln>
        </p:spPr>
      </p:cxnSp>
      <p:cxnSp>
        <p:nvCxnSpPr>
          <p:cNvPr id="930" name="Google Shape;930;p63"/>
          <p:cNvCxnSpPr/>
          <p:nvPr/>
        </p:nvCxnSpPr>
        <p:spPr>
          <a:xfrm rot="10800000">
            <a:off x="3636125" y="6429450"/>
            <a:ext cx="0" cy="685800"/>
          </a:xfrm>
          <a:prstGeom prst="straightConnector1">
            <a:avLst/>
          </a:prstGeom>
          <a:noFill/>
          <a:ln w="38100" cap="flat" cmpd="sng">
            <a:solidFill>
              <a:schemeClr val="lt1"/>
            </a:solidFill>
            <a:prstDash val="dash"/>
            <a:round/>
            <a:headEnd type="none" w="med" len="med"/>
            <a:tailEnd type="triangle" w="med" len="med"/>
          </a:ln>
        </p:spPr>
      </p:cxnSp>
      <p:cxnSp>
        <p:nvCxnSpPr>
          <p:cNvPr id="931" name="Google Shape;931;p63"/>
          <p:cNvCxnSpPr/>
          <p:nvPr/>
        </p:nvCxnSpPr>
        <p:spPr>
          <a:xfrm rot="10800000">
            <a:off x="7510825" y="6477825"/>
            <a:ext cx="5700" cy="611400"/>
          </a:xfrm>
          <a:prstGeom prst="straightConnector1">
            <a:avLst/>
          </a:prstGeom>
          <a:noFill/>
          <a:ln w="38100" cap="flat" cmpd="sng">
            <a:solidFill>
              <a:schemeClr val="lt1"/>
            </a:solidFill>
            <a:prstDash val="dash"/>
            <a:round/>
            <a:headEnd type="none" w="med" len="med"/>
            <a:tailEnd type="triangle" w="med" len="med"/>
          </a:ln>
        </p:spPr>
      </p:cxnSp>
      <p:sp>
        <p:nvSpPr>
          <p:cNvPr id="932" name="Google Shape;932;p63"/>
          <p:cNvSpPr/>
          <p:nvPr/>
        </p:nvSpPr>
        <p:spPr>
          <a:xfrm>
            <a:off x="1415350" y="11067800"/>
            <a:ext cx="6296100" cy="83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solidFill>
                  <a:schemeClr val="lt2"/>
                </a:solidFill>
              </a:rPr>
              <a:t>contraintes de communication entre services</a:t>
            </a:r>
            <a:endParaRPr sz="2400">
              <a:solidFill>
                <a:schemeClr val="lt2"/>
              </a:solidFill>
            </a:endParaRPr>
          </a:p>
        </p:txBody>
      </p:sp>
      <p:sp>
        <p:nvSpPr>
          <p:cNvPr id="933" name="Google Shape;933;p63"/>
          <p:cNvSpPr txBox="1">
            <a:spLocks noGrp="1"/>
          </p:cNvSpPr>
          <p:nvPr>
            <p:ph type="body" idx="1"/>
          </p:nvPr>
        </p:nvSpPr>
        <p:spPr>
          <a:xfrm>
            <a:off x="11946575" y="5611250"/>
            <a:ext cx="11550300" cy="4002600"/>
          </a:xfrm>
          <a:prstGeom prst="rect">
            <a:avLst/>
          </a:prstGeom>
          <a:noFill/>
          <a:ln>
            <a:noFill/>
          </a:ln>
        </p:spPr>
        <p:txBody>
          <a:bodyPr spcFirstLastPara="1" wrap="square" lIns="71425" tIns="71425" rIns="71425" bIns="71425" anchor="t" anchorCtr="0">
            <a:noAutofit/>
          </a:bodyPr>
          <a:lstStyle/>
          <a:p>
            <a:pPr marL="457200" lvl="0" indent="-457200" algn="l" rtl="0">
              <a:lnSpc>
                <a:spcPct val="100000"/>
              </a:lnSpc>
              <a:spcBef>
                <a:spcPts val="0"/>
              </a:spcBef>
              <a:spcAft>
                <a:spcPts val="0"/>
              </a:spcAft>
              <a:buClr>
                <a:schemeClr val="lt1"/>
              </a:buClr>
              <a:buSzPts val="3600"/>
              <a:buChar char="•"/>
            </a:pPr>
            <a:r>
              <a:rPr lang="en-US" sz="3600">
                <a:solidFill>
                  <a:srgbClr val="F8AD42"/>
                </a:solidFill>
              </a:rPr>
              <a:t>Istio</a:t>
            </a:r>
            <a:r>
              <a:rPr lang="en-US" sz="3600">
                <a:solidFill>
                  <a:schemeClr val="lt1"/>
                </a:solidFill>
              </a:rPr>
              <a:t> assure une partie des fonctionnalités couvertes par Spring et MicroProfile</a:t>
            </a:r>
            <a:br>
              <a:rPr lang="en-US" sz="3600">
                <a:solidFill>
                  <a:schemeClr val="lt1"/>
                </a:solidFill>
              </a:rPr>
            </a:br>
            <a:endParaRPr sz="3600">
              <a:solidFill>
                <a:schemeClr val="lt1"/>
              </a:solidFill>
            </a:endParaRPr>
          </a:p>
          <a:p>
            <a:pPr marL="457200" lvl="0" indent="-457200" algn="l" rtl="0">
              <a:lnSpc>
                <a:spcPct val="100000"/>
              </a:lnSpc>
              <a:spcBef>
                <a:spcPts val="0"/>
              </a:spcBef>
              <a:spcAft>
                <a:spcPts val="0"/>
              </a:spcAft>
              <a:buClr>
                <a:schemeClr val="lt1"/>
              </a:buClr>
              <a:buSzPts val="3600"/>
              <a:buChar char="•"/>
            </a:pPr>
            <a:r>
              <a:rPr lang="en-US" sz="3600">
                <a:solidFill>
                  <a:schemeClr val="lt1"/>
                </a:solidFill>
              </a:rPr>
              <a:t>Il permet de mieux </a:t>
            </a:r>
            <a:r>
              <a:rPr lang="en-US" sz="3600">
                <a:solidFill>
                  <a:srgbClr val="F8AD42"/>
                </a:solidFill>
              </a:rPr>
              <a:t>séparer les problématiques métier et techniques</a:t>
            </a:r>
            <a:r>
              <a:rPr lang="en-US" sz="3600">
                <a:solidFill>
                  <a:schemeClr val="lt1"/>
                </a:solidFill>
              </a:rPr>
              <a:t> (ces derniers ne sont plus référencées dans le microservice)</a:t>
            </a:r>
            <a:br>
              <a:rPr lang="en-US" sz="3600">
                <a:solidFill>
                  <a:schemeClr val="lt1"/>
                </a:solidFill>
              </a:rPr>
            </a:br>
            <a:endParaRPr sz="36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8"/>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4</a:t>
            </a:fld>
            <a:endParaRPr/>
          </a:p>
        </p:txBody>
      </p:sp>
      <p:sp>
        <p:nvSpPr>
          <p:cNvPr id="188" name="Google Shape;188;p28"/>
          <p:cNvSpPr txBox="1">
            <a:spLocks noGrp="1"/>
          </p:cNvSpPr>
          <p:nvPr>
            <p:ph type="title"/>
          </p:nvPr>
        </p:nvSpPr>
        <p:spPr>
          <a:xfrm>
            <a:off x="4833937" y="136442"/>
            <a:ext cx="147162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Un rien d’histoire...</a:t>
            </a:r>
            <a:endParaRPr/>
          </a:p>
        </p:txBody>
      </p:sp>
      <p:sp>
        <p:nvSpPr>
          <p:cNvPr id="189" name="Google Shape;189;p28"/>
          <p:cNvSpPr txBox="1">
            <a:spLocks noGrp="1"/>
          </p:cNvSpPr>
          <p:nvPr>
            <p:ph type="body" idx="1"/>
          </p:nvPr>
        </p:nvSpPr>
        <p:spPr>
          <a:xfrm>
            <a:off x="2221625" y="3504750"/>
            <a:ext cx="19923000" cy="67065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On peut voir l’</a:t>
            </a:r>
            <a:r>
              <a:rPr lang="en-US">
                <a:solidFill>
                  <a:srgbClr val="EDAF1F"/>
                </a:solidFill>
              </a:rPr>
              <a:t>architecture microservices</a:t>
            </a:r>
            <a:r>
              <a:rPr lang="en-US">
                <a:solidFill>
                  <a:schemeClr val="lt1"/>
                </a:solidFill>
              </a:rPr>
              <a:t> comme une évolution l’architecture </a:t>
            </a:r>
            <a:r>
              <a:rPr lang="en-US">
                <a:solidFill>
                  <a:srgbClr val="EDAF1F"/>
                </a:solidFill>
              </a:rPr>
              <a:t>SOA</a:t>
            </a:r>
            <a:r>
              <a:rPr lang="en-US">
                <a:solidFill>
                  <a:schemeClr val="lt1"/>
                </a:solidFill>
              </a:rPr>
              <a:t>, elle-même créée pour pallier aux inconvénients des </a:t>
            </a:r>
            <a:r>
              <a:rPr lang="en-US">
                <a:solidFill>
                  <a:srgbClr val="EDAF1F"/>
                </a:solidFill>
              </a:rPr>
              <a:t>applications monolithiques</a:t>
            </a:r>
            <a:r>
              <a:rPr lang="en-US">
                <a:solidFill>
                  <a:schemeClr val="lt1"/>
                </a:solidFill>
              </a:rPr>
              <a: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4"/>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40</a:t>
            </a:fld>
            <a:endParaRPr/>
          </a:p>
        </p:txBody>
      </p:sp>
      <p:sp>
        <p:nvSpPr>
          <p:cNvPr id="939" name="Google Shape;939;p64"/>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Breaking news !</a:t>
            </a:r>
            <a:endParaRPr sz="10416"/>
          </a:p>
        </p:txBody>
      </p:sp>
      <p:sp>
        <p:nvSpPr>
          <p:cNvPr id="940" name="Google Shape;940;p64"/>
          <p:cNvSpPr txBox="1">
            <a:spLocks noGrp="1"/>
          </p:cNvSpPr>
          <p:nvPr>
            <p:ph type="body" idx="1"/>
          </p:nvPr>
        </p:nvSpPr>
        <p:spPr>
          <a:xfrm>
            <a:off x="1450725" y="3504750"/>
            <a:ext cx="21431100" cy="69801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Le 11/04/2019, </a:t>
            </a:r>
            <a:r>
              <a:rPr lang="en-US">
                <a:solidFill>
                  <a:srgbClr val="F8AD42"/>
                </a:solidFill>
              </a:rPr>
              <a:t>Ken Finnigan</a:t>
            </a:r>
            <a:r>
              <a:rPr lang="en-US">
                <a:solidFill>
                  <a:schemeClr val="lt1"/>
                </a:solidFill>
              </a:rPr>
              <a:t>, co-fondateur et leader de RedHat Thorntail publie son </a:t>
            </a:r>
            <a:r>
              <a:rPr lang="en-US" i="1">
                <a:solidFill>
                  <a:schemeClr val="lt1"/>
                </a:solidFill>
              </a:rPr>
              <a:t>“Thorntail Community Announcement on Quarkus”</a:t>
            </a:r>
            <a:r>
              <a:rPr lang="en-US">
                <a:solidFill>
                  <a:schemeClr val="lt1"/>
                </a:solidFill>
              </a:rPr>
              <a:t> :</a:t>
            </a:r>
            <a:endParaRPr>
              <a:solidFill>
                <a:schemeClr val="lt1"/>
              </a:solidFill>
            </a:endParaRPr>
          </a:p>
          <a:p>
            <a:pPr marL="0" lvl="0" indent="0" algn="l" rtl="0">
              <a:lnSpc>
                <a:spcPct val="100000"/>
              </a:lnSpc>
              <a:spcBef>
                <a:spcPts val="0"/>
              </a:spcBef>
              <a:spcAft>
                <a:spcPts val="0"/>
              </a:spcAft>
              <a:buNone/>
            </a:pPr>
            <a:endParaRPr>
              <a:solidFill>
                <a:schemeClr val="lt1"/>
              </a:solidFill>
            </a:endParaRPr>
          </a:p>
          <a:p>
            <a:pPr marL="457200" lvl="0" indent="-533400" algn="l" rtl="0">
              <a:lnSpc>
                <a:spcPct val="100000"/>
              </a:lnSpc>
              <a:spcBef>
                <a:spcPts val="0"/>
              </a:spcBef>
              <a:spcAft>
                <a:spcPts val="0"/>
              </a:spcAft>
              <a:buClr>
                <a:schemeClr val="lt1"/>
              </a:buClr>
              <a:buSzPts val="4800"/>
              <a:buChar char="•"/>
            </a:pPr>
            <a:r>
              <a:rPr lang="en-US">
                <a:solidFill>
                  <a:schemeClr val="lt1"/>
                </a:solidFill>
              </a:rPr>
              <a:t>Les travaux sur </a:t>
            </a:r>
            <a:r>
              <a:rPr lang="en-US">
                <a:solidFill>
                  <a:srgbClr val="F8AD42"/>
                </a:solidFill>
              </a:rPr>
              <a:t>Thorntail 4.x</a:t>
            </a:r>
            <a:r>
              <a:rPr lang="en-US">
                <a:solidFill>
                  <a:schemeClr val="lt1"/>
                </a:solidFill>
              </a:rPr>
              <a:t> sont arrêtés au profit de </a:t>
            </a:r>
            <a:r>
              <a:rPr lang="en-US">
                <a:solidFill>
                  <a:srgbClr val="F8AD42"/>
                </a:solidFill>
              </a:rPr>
              <a:t>Quarkus</a:t>
            </a:r>
            <a:r>
              <a:rPr lang="en-US">
                <a:solidFill>
                  <a:schemeClr val="lt1"/>
                </a:solidFill>
              </a:rPr>
              <a:t>, qui en représente l’évolution.</a:t>
            </a:r>
            <a:br>
              <a:rPr lang="en-US">
                <a:solidFill>
                  <a:schemeClr val="lt1"/>
                </a:solidFill>
              </a:rPr>
            </a:br>
            <a:endParaRPr>
              <a:solidFill>
                <a:schemeClr val="lt1"/>
              </a:solidFill>
            </a:endParaRPr>
          </a:p>
          <a:p>
            <a:pPr marL="457200" lvl="0" indent="-533400" algn="l" rtl="0">
              <a:lnSpc>
                <a:spcPct val="100000"/>
              </a:lnSpc>
              <a:spcBef>
                <a:spcPts val="0"/>
              </a:spcBef>
              <a:spcAft>
                <a:spcPts val="0"/>
              </a:spcAft>
              <a:buClr>
                <a:schemeClr val="lt1"/>
              </a:buClr>
              <a:buSzPts val="4800"/>
              <a:buChar char="•"/>
            </a:pPr>
            <a:r>
              <a:rPr lang="en-US">
                <a:solidFill>
                  <a:schemeClr val="lt1"/>
                </a:solidFill>
              </a:rPr>
              <a:t>Les livraisons de Thorntail 2.x seront poursuivies pendant 18 mois, pendant lesquels ses utilisateurs seront incités à passer sur WildFly ou Quarkus</a:t>
            </a:r>
            <a:endParaRPr>
              <a:solidFill>
                <a:schemeClr val="lt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p65"/>
          <p:cNvSpPr txBox="1">
            <a:spLocks noGrp="1"/>
          </p:cNvSpPr>
          <p:nvPr>
            <p:ph type="title"/>
          </p:nvPr>
        </p:nvSpPr>
        <p:spPr>
          <a:xfrm>
            <a:off x="4833937" y="4536281"/>
            <a:ext cx="14716200" cy="4643400"/>
          </a:xfrm>
          <a:prstGeom prst="rect">
            <a:avLst/>
          </a:prstGeom>
          <a:noFill/>
          <a:ln>
            <a:noFill/>
          </a:ln>
        </p:spPr>
        <p:txBody>
          <a:bodyPr spcFirstLastPara="1" wrap="square" lIns="71425" tIns="71425" rIns="71425" bIns="71425" anchor="ctr" anchorCtr="0">
            <a:noAutofit/>
          </a:bodyPr>
          <a:lstStyle/>
          <a:p>
            <a:pPr marL="0" lvl="0" indent="0" algn="ctr" rtl="0">
              <a:lnSpc>
                <a:spcPct val="100000"/>
              </a:lnSpc>
              <a:spcBef>
                <a:spcPts val="0"/>
              </a:spcBef>
              <a:spcAft>
                <a:spcPts val="0"/>
              </a:spcAft>
              <a:buClr>
                <a:srgbClr val="FFFFFF"/>
              </a:buClr>
              <a:buSzPts val="11200"/>
              <a:buFont typeface="Montserrat"/>
              <a:buNone/>
            </a:pPr>
            <a:r>
              <a:rPr lang="en-US"/>
              <a:t>Des questions ?</a:t>
            </a:r>
            <a:endParaRPr/>
          </a:p>
        </p:txBody>
      </p:sp>
      <p:sp>
        <p:nvSpPr>
          <p:cNvPr id="946" name="Google Shape;946;p65"/>
          <p:cNvSpPr txBox="1">
            <a:spLocks noGrp="1"/>
          </p:cNvSpPr>
          <p:nvPr>
            <p:ph type="sldNum" idx="12"/>
          </p:nvPr>
        </p:nvSpPr>
        <p:spPr>
          <a:xfrm>
            <a:off x="11962509" y="13019484"/>
            <a:ext cx="4410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951" name="Google Shape;951;p66"/>
          <p:cNvSpPr txBox="1">
            <a:spLocks noGrp="1"/>
          </p:cNvSpPr>
          <p:nvPr>
            <p:ph type="title"/>
          </p:nvPr>
        </p:nvSpPr>
        <p:spPr>
          <a:xfrm>
            <a:off x="4833937" y="4536281"/>
            <a:ext cx="14716200" cy="4643400"/>
          </a:xfrm>
          <a:prstGeom prst="rect">
            <a:avLst/>
          </a:prstGeom>
          <a:noFill/>
          <a:ln>
            <a:noFill/>
          </a:ln>
        </p:spPr>
        <p:txBody>
          <a:bodyPr spcFirstLastPara="1" wrap="square" lIns="71425" tIns="71425" rIns="71425" bIns="71425" anchor="ctr" anchorCtr="0">
            <a:noAutofit/>
          </a:bodyPr>
          <a:lstStyle/>
          <a:p>
            <a:pPr marL="0" lvl="0" indent="0" algn="ctr" rtl="0">
              <a:lnSpc>
                <a:spcPct val="100000"/>
              </a:lnSpc>
              <a:spcBef>
                <a:spcPts val="0"/>
              </a:spcBef>
              <a:spcAft>
                <a:spcPts val="0"/>
              </a:spcAft>
              <a:buClr>
                <a:srgbClr val="FFFFFF"/>
              </a:buClr>
              <a:buSzPts val="11200"/>
              <a:buFont typeface="Montserrat"/>
              <a:buNone/>
            </a:pPr>
            <a:r>
              <a:rPr lang="en-US"/>
              <a:t>Merci !</a:t>
            </a:r>
            <a:endParaRPr/>
          </a:p>
        </p:txBody>
      </p:sp>
      <p:sp>
        <p:nvSpPr>
          <p:cNvPr id="952" name="Google Shape;952;p66"/>
          <p:cNvSpPr txBox="1">
            <a:spLocks noGrp="1"/>
          </p:cNvSpPr>
          <p:nvPr>
            <p:ph type="sldNum" idx="12"/>
          </p:nvPr>
        </p:nvSpPr>
        <p:spPr>
          <a:xfrm>
            <a:off x="11962509" y="13019484"/>
            <a:ext cx="4410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42</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9"/>
          <p:cNvSpPr txBox="1">
            <a:spLocks noGrp="1"/>
          </p:cNvSpPr>
          <p:nvPr>
            <p:ph type="body" idx="1"/>
          </p:nvPr>
        </p:nvSpPr>
        <p:spPr>
          <a:xfrm>
            <a:off x="1196375" y="497100"/>
            <a:ext cx="4905000" cy="13458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None/>
            </a:pPr>
            <a:r>
              <a:rPr lang="en-US" sz="2400">
                <a:solidFill>
                  <a:schemeClr val="lt1"/>
                </a:solidFill>
              </a:rPr>
              <a:t>&lt;2000</a:t>
            </a:r>
            <a:endParaRPr sz="2400">
              <a:solidFill>
                <a:schemeClr val="lt1"/>
              </a:solidFill>
            </a:endParaRPr>
          </a:p>
          <a:p>
            <a:pPr marL="0" lvl="0" indent="0" algn="ctr" rtl="0">
              <a:lnSpc>
                <a:spcPct val="100000"/>
              </a:lnSpc>
              <a:spcBef>
                <a:spcPts val="0"/>
              </a:spcBef>
              <a:spcAft>
                <a:spcPts val="0"/>
              </a:spcAft>
              <a:buNone/>
            </a:pPr>
            <a:r>
              <a:rPr lang="en-US" sz="2400" b="1">
                <a:solidFill>
                  <a:srgbClr val="EDAF1F"/>
                </a:solidFill>
              </a:rPr>
              <a:t>Monolith</a:t>
            </a:r>
            <a:endParaRPr sz="2400" b="1">
              <a:solidFill>
                <a:srgbClr val="EDAF1F"/>
              </a:solidFill>
            </a:endParaRPr>
          </a:p>
          <a:p>
            <a:pPr marL="0" lvl="0" indent="0" algn="ctr" rtl="0">
              <a:lnSpc>
                <a:spcPct val="100000"/>
              </a:lnSpc>
              <a:spcBef>
                <a:spcPts val="0"/>
              </a:spcBef>
              <a:spcAft>
                <a:spcPts val="0"/>
              </a:spcAft>
              <a:buNone/>
            </a:pPr>
            <a:r>
              <a:rPr lang="en-US" sz="2400">
                <a:solidFill>
                  <a:schemeClr val="lt1"/>
                </a:solidFill>
              </a:rPr>
              <a:t>single unit / tight coupling</a:t>
            </a:r>
            <a:endParaRPr sz="2400">
              <a:solidFill>
                <a:schemeClr val="lt1"/>
              </a:solidFill>
            </a:endParaRPr>
          </a:p>
          <a:p>
            <a:pPr marL="0" lvl="0" indent="0" algn="ctr" rtl="0">
              <a:lnSpc>
                <a:spcPct val="100000"/>
              </a:lnSpc>
              <a:spcBef>
                <a:spcPts val="0"/>
              </a:spcBef>
              <a:spcAft>
                <a:spcPts val="0"/>
              </a:spcAft>
              <a:buNone/>
            </a:pPr>
            <a:endParaRPr sz="2400">
              <a:solidFill>
                <a:schemeClr val="lt1"/>
              </a:solidFill>
            </a:endParaRPr>
          </a:p>
        </p:txBody>
      </p:sp>
      <p:sp>
        <p:nvSpPr>
          <p:cNvPr id="195" name="Google Shape;195;p29"/>
          <p:cNvSpPr txBox="1">
            <a:spLocks noGrp="1"/>
          </p:cNvSpPr>
          <p:nvPr>
            <p:ph type="body" idx="1"/>
          </p:nvPr>
        </p:nvSpPr>
        <p:spPr>
          <a:xfrm>
            <a:off x="8528750" y="497100"/>
            <a:ext cx="4905000" cy="13458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None/>
            </a:pPr>
            <a:r>
              <a:rPr lang="en-US" sz="2400">
                <a:solidFill>
                  <a:schemeClr val="lt1"/>
                </a:solidFill>
              </a:rPr>
              <a:t>2000s</a:t>
            </a:r>
            <a:endParaRPr sz="2400">
              <a:solidFill>
                <a:schemeClr val="lt1"/>
              </a:solidFill>
            </a:endParaRPr>
          </a:p>
          <a:p>
            <a:pPr marL="0" lvl="0" indent="0" algn="ctr" rtl="0">
              <a:lnSpc>
                <a:spcPct val="100000"/>
              </a:lnSpc>
              <a:spcBef>
                <a:spcPts val="0"/>
              </a:spcBef>
              <a:spcAft>
                <a:spcPts val="0"/>
              </a:spcAft>
              <a:buNone/>
            </a:pPr>
            <a:r>
              <a:rPr lang="en-US" sz="2400" b="1">
                <a:solidFill>
                  <a:srgbClr val="EDAF1F"/>
                </a:solidFill>
              </a:rPr>
              <a:t>SOA</a:t>
            </a:r>
            <a:endParaRPr sz="2400" b="1">
              <a:solidFill>
                <a:srgbClr val="EDAF1F"/>
              </a:solidFill>
            </a:endParaRPr>
          </a:p>
          <a:p>
            <a:pPr marL="0" lvl="0" indent="0" algn="ctr" rtl="0">
              <a:lnSpc>
                <a:spcPct val="100000"/>
              </a:lnSpc>
              <a:spcBef>
                <a:spcPts val="0"/>
              </a:spcBef>
              <a:spcAft>
                <a:spcPts val="0"/>
              </a:spcAft>
              <a:buNone/>
            </a:pPr>
            <a:r>
              <a:rPr lang="en-US" sz="2400">
                <a:solidFill>
                  <a:schemeClr val="lt1"/>
                </a:solidFill>
              </a:rPr>
              <a:t>coarse grained / looser coupling</a:t>
            </a:r>
            <a:endParaRPr sz="2400">
              <a:solidFill>
                <a:schemeClr val="lt1"/>
              </a:solidFill>
            </a:endParaRPr>
          </a:p>
          <a:p>
            <a:pPr marL="0" lvl="0" indent="0" algn="ctr" rtl="0">
              <a:lnSpc>
                <a:spcPct val="100000"/>
              </a:lnSpc>
              <a:spcBef>
                <a:spcPts val="0"/>
              </a:spcBef>
              <a:spcAft>
                <a:spcPts val="0"/>
              </a:spcAft>
              <a:buNone/>
            </a:pPr>
            <a:endParaRPr sz="2400">
              <a:solidFill>
                <a:schemeClr val="lt1"/>
              </a:solidFill>
            </a:endParaRPr>
          </a:p>
        </p:txBody>
      </p:sp>
      <p:sp>
        <p:nvSpPr>
          <p:cNvPr id="196" name="Google Shape;196;p29"/>
          <p:cNvSpPr txBox="1">
            <a:spLocks noGrp="1"/>
          </p:cNvSpPr>
          <p:nvPr>
            <p:ph type="body" idx="1"/>
          </p:nvPr>
        </p:nvSpPr>
        <p:spPr>
          <a:xfrm>
            <a:off x="17197163" y="497100"/>
            <a:ext cx="4905000" cy="13458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None/>
            </a:pPr>
            <a:r>
              <a:rPr lang="en-US" sz="2400">
                <a:solidFill>
                  <a:schemeClr val="lt1"/>
                </a:solidFill>
              </a:rPr>
              <a:t>&gt;2010</a:t>
            </a:r>
            <a:endParaRPr sz="2400">
              <a:solidFill>
                <a:schemeClr val="lt1"/>
              </a:solidFill>
            </a:endParaRPr>
          </a:p>
          <a:p>
            <a:pPr marL="0" lvl="0" indent="0" algn="ctr" rtl="0">
              <a:lnSpc>
                <a:spcPct val="100000"/>
              </a:lnSpc>
              <a:spcBef>
                <a:spcPts val="0"/>
              </a:spcBef>
              <a:spcAft>
                <a:spcPts val="0"/>
              </a:spcAft>
              <a:buNone/>
            </a:pPr>
            <a:r>
              <a:rPr lang="en-US" sz="2400" b="1">
                <a:solidFill>
                  <a:srgbClr val="EDAF1F"/>
                </a:solidFill>
              </a:rPr>
              <a:t>Microservices</a:t>
            </a:r>
            <a:endParaRPr sz="2400" b="1">
              <a:solidFill>
                <a:srgbClr val="EDAF1F"/>
              </a:solidFill>
            </a:endParaRPr>
          </a:p>
          <a:p>
            <a:pPr marL="0" lvl="0" indent="0" algn="ctr" rtl="0">
              <a:lnSpc>
                <a:spcPct val="100000"/>
              </a:lnSpc>
              <a:spcBef>
                <a:spcPts val="0"/>
              </a:spcBef>
              <a:spcAft>
                <a:spcPts val="0"/>
              </a:spcAft>
              <a:buNone/>
            </a:pPr>
            <a:r>
              <a:rPr lang="en-US" sz="2400">
                <a:solidFill>
                  <a:schemeClr val="lt1"/>
                </a:solidFill>
              </a:rPr>
              <a:t>fine grained / decoupled</a:t>
            </a:r>
            <a:endParaRPr sz="2400">
              <a:solidFill>
                <a:schemeClr val="lt1"/>
              </a:solidFill>
            </a:endParaRPr>
          </a:p>
          <a:p>
            <a:pPr marL="0" lvl="0" indent="0" algn="ctr" rtl="0">
              <a:lnSpc>
                <a:spcPct val="100000"/>
              </a:lnSpc>
              <a:spcBef>
                <a:spcPts val="0"/>
              </a:spcBef>
              <a:spcAft>
                <a:spcPts val="0"/>
              </a:spcAft>
              <a:buNone/>
            </a:pPr>
            <a:endParaRPr sz="2400">
              <a:solidFill>
                <a:schemeClr val="lt1"/>
              </a:solidFill>
            </a:endParaRPr>
          </a:p>
        </p:txBody>
      </p:sp>
      <p:cxnSp>
        <p:nvCxnSpPr>
          <p:cNvPr id="197" name="Google Shape;197;p29"/>
          <p:cNvCxnSpPr/>
          <p:nvPr/>
        </p:nvCxnSpPr>
        <p:spPr>
          <a:xfrm>
            <a:off x="6956100" y="624275"/>
            <a:ext cx="0" cy="10380600"/>
          </a:xfrm>
          <a:prstGeom prst="straightConnector1">
            <a:avLst/>
          </a:prstGeom>
          <a:noFill/>
          <a:ln w="38100" cap="flat" cmpd="sng">
            <a:solidFill>
              <a:schemeClr val="lt1"/>
            </a:solidFill>
            <a:prstDash val="solid"/>
            <a:round/>
            <a:headEnd type="none" w="med" len="med"/>
            <a:tailEnd type="none" w="med" len="med"/>
          </a:ln>
        </p:spPr>
      </p:cxnSp>
      <p:grpSp>
        <p:nvGrpSpPr>
          <p:cNvPr id="198" name="Google Shape;198;p29"/>
          <p:cNvGrpSpPr/>
          <p:nvPr/>
        </p:nvGrpSpPr>
        <p:grpSpPr>
          <a:xfrm>
            <a:off x="7303680" y="624275"/>
            <a:ext cx="7710221" cy="10380600"/>
            <a:chOff x="7303680" y="624275"/>
            <a:chExt cx="7710221" cy="10380600"/>
          </a:xfrm>
        </p:grpSpPr>
        <p:grpSp>
          <p:nvGrpSpPr>
            <p:cNvPr id="199" name="Google Shape;199;p29"/>
            <p:cNvGrpSpPr/>
            <p:nvPr/>
          </p:nvGrpSpPr>
          <p:grpSpPr>
            <a:xfrm>
              <a:off x="7837068" y="624275"/>
              <a:ext cx="7176832" cy="10380600"/>
              <a:chOff x="7837068" y="624275"/>
              <a:chExt cx="7176832" cy="10380600"/>
            </a:xfrm>
          </p:grpSpPr>
          <p:cxnSp>
            <p:nvCxnSpPr>
              <p:cNvPr id="200" name="Google Shape;200;p29"/>
              <p:cNvCxnSpPr/>
              <p:nvPr/>
            </p:nvCxnSpPr>
            <p:spPr>
              <a:xfrm>
                <a:off x="15013900" y="624275"/>
                <a:ext cx="0" cy="10380600"/>
              </a:xfrm>
              <a:prstGeom prst="straightConnector1">
                <a:avLst/>
              </a:prstGeom>
              <a:noFill/>
              <a:ln w="38100" cap="flat" cmpd="sng">
                <a:solidFill>
                  <a:schemeClr val="lt1"/>
                </a:solidFill>
                <a:prstDash val="solid"/>
                <a:round/>
                <a:headEnd type="none" w="med" len="med"/>
                <a:tailEnd type="none" w="med" len="med"/>
              </a:ln>
            </p:spPr>
          </p:cxnSp>
          <p:grpSp>
            <p:nvGrpSpPr>
              <p:cNvPr id="201" name="Google Shape;201;p29"/>
              <p:cNvGrpSpPr/>
              <p:nvPr/>
            </p:nvGrpSpPr>
            <p:grpSpPr>
              <a:xfrm>
                <a:off x="7837068" y="3566825"/>
                <a:ext cx="6288442" cy="6621199"/>
                <a:chOff x="7837068" y="3566825"/>
                <a:chExt cx="6288442" cy="6621199"/>
              </a:xfrm>
            </p:grpSpPr>
            <p:sp>
              <p:nvSpPr>
                <p:cNvPr id="202" name="Google Shape;202;p29"/>
                <p:cNvSpPr/>
                <p:nvPr/>
              </p:nvSpPr>
              <p:spPr>
                <a:xfrm>
                  <a:off x="7837068" y="5746548"/>
                  <a:ext cx="6288300" cy="19980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3" name="Google Shape;203;p29"/>
                <p:cNvCxnSpPr>
                  <a:stCxn id="204" idx="4"/>
                  <a:endCxn id="205" idx="0"/>
                </p:cNvCxnSpPr>
                <p:nvPr/>
              </p:nvCxnSpPr>
              <p:spPr>
                <a:xfrm rot="-5400000" flipH="1">
                  <a:off x="8981069" y="7123536"/>
                  <a:ext cx="1734600" cy="2303400"/>
                </a:xfrm>
                <a:prstGeom prst="bentConnector3">
                  <a:avLst>
                    <a:gd name="adj1" fmla="val 50003"/>
                  </a:avLst>
                </a:prstGeom>
                <a:noFill/>
                <a:ln w="38100" cap="flat" cmpd="sng">
                  <a:solidFill>
                    <a:schemeClr val="lt1"/>
                  </a:solidFill>
                  <a:prstDash val="solid"/>
                  <a:round/>
                  <a:headEnd type="triangle" w="med" len="med"/>
                  <a:tailEnd type="triangle" w="med" len="med"/>
                </a:ln>
              </p:spPr>
            </p:cxnSp>
            <p:grpSp>
              <p:nvGrpSpPr>
                <p:cNvPr id="206" name="Google Shape;206;p29"/>
                <p:cNvGrpSpPr/>
                <p:nvPr/>
              </p:nvGrpSpPr>
              <p:grpSpPr>
                <a:xfrm>
                  <a:off x="7970787" y="3566825"/>
                  <a:ext cx="5904716" cy="1451140"/>
                  <a:chOff x="9057725" y="5478425"/>
                  <a:chExt cx="6162300" cy="1691700"/>
                </a:xfrm>
              </p:grpSpPr>
              <p:sp>
                <p:nvSpPr>
                  <p:cNvPr id="207" name="Google Shape;207;p29"/>
                  <p:cNvSpPr/>
                  <p:nvPr/>
                </p:nvSpPr>
                <p:spPr>
                  <a:xfrm rot="-5400000">
                    <a:off x="11293025" y="3243125"/>
                    <a:ext cx="1691700" cy="6162300"/>
                  </a:xfrm>
                  <a:prstGeom prst="can">
                    <a:avLst>
                      <a:gd name="adj" fmla="val 4446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10174902" y="6047818"/>
                    <a:ext cx="4526700" cy="55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000">
                        <a:solidFill>
                          <a:srgbClr val="313741"/>
                        </a:solidFill>
                      </a:rPr>
                      <a:t>Enterprise Service Bus</a:t>
                    </a:r>
                    <a:endParaRPr sz="3000">
                      <a:solidFill>
                        <a:srgbClr val="313741"/>
                      </a:solidFill>
                    </a:endParaRPr>
                  </a:p>
                </p:txBody>
              </p:sp>
            </p:grpSp>
            <p:grpSp>
              <p:nvGrpSpPr>
                <p:cNvPr id="209" name="Google Shape;209;p29"/>
                <p:cNvGrpSpPr/>
                <p:nvPr/>
              </p:nvGrpSpPr>
              <p:grpSpPr>
                <a:xfrm>
                  <a:off x="8023468" y="5017762"/>
                  <a:ext cx="1346403" cy="2390174"/>
                  <a:chOff x="8436500" y="4383700"/>
                  <a:chExt cx="1569600" cy="2786400"/>
                </a:xfrm>
              </p:grpSpPr>
              <p:grpSp>
                <p:nvGrpSpPr>
                  <p:cNvPr id="210" name="Google Shape;210;p29"/>
                  <p:cNvGrpSpPr/>
                  <p:nvPr/>
                </p:nvGrpSpPr>
                <p:grpSpPr>
                  <a:xfrm>
                    <a:off x="8436500" y="5671900"/>
                    <a:ext cx="1569600" cy="1498200"/>
                    <a:chOff x="8436500" y="5671900"/>
                    <a:chExt cx="1569600" cy="1498200"/>
                  </a:xfrm>
                </p:grpSpPr>
                <p:sp>
                  <p:nvSpPr>
                    <p:cNvPr id="204" name="Google Shape;204;p29"/>
                    <p:cNvSpPr/>
                    <p:nvPr/>
                  </p:nvSpPr>
                  <p:spPr>
                    <a:xfrm>
                      <a:off x="8436500" y="5671900"/>
                      <a:ext cx="1569600" cy="1498200"/>
                    </a:xfrm>
                    <a:prstGeom prst="ellipse">
                      <a:avLst/>
                    </a:prstGeom>
                    <a:noFill/>
                    <a:ln w="19050" cap="flat" cmpd="sng">
                      <a:solidFill>
                        <a:srgbClr val="EDAF1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1" name="Google Shape;211;p29"/>
                    <p:cNvPicPr preferRelativeResize="0"/>
                    <p:nvPr/>
                  </p:nvPicPr>
                  <p:blipFill>
                    <a:blip r:embed="rId3">
                      <a:alphaModFix/>
                    </a:blip>
                    <a:stretch>
                      <a:fillRect/>
                    </a:stretch>
                  </p:blipFill>
                  <p:spPr>
                    <a:xfrm>
                      <a:off x="8690750" y="5890100"/>
                      <a:ext cx="1045399" cy="1045399"/>
                    </a:xfrm>
                    <a:prstGeom prst="rect">
                      <a:avLst/>
                    </a:prstGeom>
                    <a:noFill/>
                    <a:ln>
                      <a:noFill/>
                    </a:ln>
                  </p:spPr>
                </p:pic>
              </p:grpSp>
              <p:cxnSp>
                <p:nvCxnSpPr>
                  <p:cNvPr id="212" name="Google Shape;212;p29"/>
                  <p:cNvCxnSpPr>
                    <a:endCxn id="204" idx="0"/>
                  </p:cNvCxnSpPr>
                  <p:nvPr/>
                </p:nvCxnSpPr>
                <p:spPr>
                  <a:xfrm>
                    <a:off x="9213500" y="4383700"/>
                    <a:ext cx="7800" cy="1288200"/>
                  </a:xfrm>
                  <a:prstGeom prst="straightConnector1">
                    <a:avLst/>
                  </a:prstGeom>
                  <a:noFill/>
                  <a:ln w="38100" cap="flat" cmpd="sng">
                    <a:solidFill>
                      <a:schemeClr val="lt1"/>
                    </a:solidFill>
                    <a:prstDash val="solid"/>
                    <a:round/>
                    <a:headEnd type="triangle" w="med" len="med"/>
                    <a:tailEnd type="triangle" w="med" len="med"/>
                  </a:ln>
                </p:spPr>
              </p:cxnSp>
            </p:grpSp>
            <p:grpSp>
              <p:nvGrpSpPr>
                <p:cNvPr id="213" name="Google Shape;213;p29"/>
                <p:cNvGrpSpPr/>
                <p:nvPr/>
              </p:nvGrpSpPr>
              <p:grpSpPr>
                <a:xfrm>
                  <a:off x="9536734" y="5017762"/>
                  <a:ext cx="1346403" cy="2390174"/>
                  <a:chOff x="8436500" y="4383700"/>
                  <a:chExt cx="1569600" cy="2786400"/>
                </a:xfrm>
              </p:grpSpPr>
              <p:grpSp>
                <p:nvGrpSpPr>
                  <p:cNvPr id="214" name="Google Shape;214;p29"/>
                  <p:cNvGrpSpPr/>
                  <p:nvPr/>
                </p:nvGrpSpPr>
                <p:grpSpPr>
                  <a:xfrm>
                    <a:off x="8436500" y="5671900"/>
                    <a:ext cx="1569600" cy="1498200"/>
                    <a:chOff x="8436500" y="5671900"/>
                    <a:chExt cx="1569600" cy="1498200"/>
                  </a:xfrm>
                </p:grpSpPr>
                <p:sp>
                  <p:nvSpPr>
                    <p:cNvPr id="215" name="Google Shape;215;p29"/>
                    <p:cNvSpPr/>
                    <p:nvPr/>
                  </p:nvSpPr>
                  <p:spPr>
                    <a:xfrm>
                      <a:off x="8436500" y="5671900"/>
                      <a:ext cx="1569600" cy="14982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6" name="Google Shape;216;p29"/>
                    <p:cNvPicPr preferRelativeResize="0"/>
                    <p:nvPr/>
                  </p:nvPicPr>
                  <p:blipFill>
                    <a:blip r:embed="rId3">
                      <a:alphaModFix/>
                    </a:blip>
                    <a:stretch>
                      <a:fillRect/>
                    </a:stretch>
                  </p:blipFill>
                  <p:spPr>
                    <a:xfrm>
                      <a:off x="8690750" y="5890100"/>
                      <a:ext cx="1045399" cy="1045399"/>
                    </a:xfrm>
                    <a:prstGeom prst="rect">
                      <a:avLst/>
                    </a:prstGeom>
                    <a:noFill/>
                    <a:ln>
                      <a:noFill/>
                    </a:ln>
                  </p:spPr>
                </p:pic>
              </p:grpSp>
              <p:cxnSp>
                <p:nvCxnSpPr>
                  <p:cNvPr id="217" name="Google Shape;217;p29"/>
                  <p:cNvCxnSpPr>
                    <a:endCxn id="215" idx="0"/>
                  </p:cNvCxnSpPr>
                  <p:nvPr/>
                </p:nvCxnSpPr>
                <p:spPr>
                  <a:xfrm>
                    <a:off x="9213500" y="4383700"/>
                    <a:ext cx="7800" cy="1288200"/>
                  </a:xfrm>
                  <a:prstGeom prst="straightConnector1">
                    <a:avLst/>
                  </a:prstGeom>
                  <a:noFill/>
                  <a:ln w="38100" cap="flat" cmpd="sng">
                    <a:solidFill>
                      <a:schemeClr val="lt1"/>
                    </a:solidFill>
                    <a:prstDash val="solid"/>
                    <a:round/>
                    <a:headEnd type="triangle" w="med" len="med"/>
                    <a:tailEnd type="triangle" w="med" len="med"/>
                  </a:ln>
                </p:spPr>
              </p:cxnSp>
            </p:grpSp>
            <p:grpSp>
              <p:nvGrpSpPr>
                <p:cNvPr id="218" name="Google Shape;218;p29"/>
                <p:cNvGrpSpPr/>
                <p:nvPr/>
              </p:nvGrpSpPr>
              <p:grpSpPr>
                <a:xfrm>
                  <a:off x="11050001" y="5017762"/>
                  <a:ext cx="1346403" cy="2390174"/>
                  <a:chOff x="8436500" y="4383700"/>
                  <a:chExt cx="1569600" cy="2786400"/>
                </a:xfrm>
              </p:grpSpPr>
              <p:grpSp>
                <p:nvGrpSpPr>
                  <p:cNvPr id="219" name="Google Shape;219;p29"/>
                  <p:cNvGrpSpPr/>
                  <p:nvPr/>
                </p:nvGrpSpPr>
                <p:grpSpPr>
                  <a:xfrm>
                    <a:off x="8436500" y="5671900"/>
                    <a:ext cx="1569600" cy="1498200"/>
                    <a:chOff x="8436500" y="5671900"/>
                    <a:chExt cx="1569600" cy="1498200"/>
                  </a:xfrm>
                </p:grpSpPr>
                <p:sp>
                  <p:nvSpPr>
                    <p:cNvPr id="220" name="Google Shape;220;p29"/>
                    <p:cNvSpPr/>
                    <p:nvPr/>
                  </p:nvSpPr>
                  <p:spPr>
                    <a:xfrm>
                      <a:off x="8436500" y="5671900"/>
                      <a:ext cx="1569600" cy="14982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1" name="Google Shape;221;p29"/>
                    <p:cNvPicPr preferRelativeResize="0"/>
                    <p:nvPr/>
                  </p:nvPicPr>
                  <p:blipFill>
                    <a:blip r:embed="rId3">
                      <a:alphaModFix/>
                    </a:blip>
                    <a:stretch>
                      <a:fillRect/>
                    </a:stretch>
                  </p:blipFill>
                  <p:spPr>
                    <a:xfrm>
                      <a:off x="8690750" y="5890100"/>
                      <a:ext cx="1045399" cy="1045399"/>
                    </a:xfrm>
                    <a:prstGeom prst="rect">
                      <a:avLst/>
                    </a:prstGeom>
                    <a:noFill/>
                    <a:ln>
                      <a:noFill/>
                    </a:ln>
                  </p:spPr>
                </p:pic>
              </p:grpSp>
              <p:cxnSp>
                <p:nvCxnSpPr>
                  <p:cNvPr id="222" name="Google Shape;222;p29"/>
                  <p:cNvCxnSpPr>
                    <a:endCxn id="220" idx="0"/>
                  </p:cNvCxnSpPr>
                  <p:nvPr/>
                </p:nvCxnSpPr>
                <p:spPr>
                  <a:xfrm>
                    <a:off x="9213500" y="4383700"/>
                    <a:ext cx="7800" cy="1288200"/>
                  </a:xfrm>
                  <a:prstGeom prst="straightConnector1">
                    <a:avLst/>
                  </a:prstGeom>
                  <a:noFill/>
                  <a:ln w="38100" cap="flat" cmpd="sng">
                    <a:solidFill>
                      <a:schemeClr val="lt1"/>
                    </a:solidFill>
                    <a:prstDash val="solid"/>
                    <a:round/>
                    <a:headEnd type="triangle" w="med" len="med"/>
                    <a:tailEnd type="triangle" w="med" len="med"/>
                  </a:ln>
                </p:spPr>
              </p:cxnSp>
            </p:grpSp>
            <p:grpSp>
              <p:nvGrpSpPr>
                <p:cNvPr id="223" name="Google Shape;223;p29"/>
                <p:cNvGrpSpPr/>
                <p:nvPr/>
              </p:nvGrpSpPr>
              <p:grpSpPr>
                <a:xfrm>
                  <a:off x="12563267" y="5017762"/>
                  <a:ext cx="1346403" cy="2390174"/>
                  <a:chOff x="8436500" y="4383700"/>
                  <a:chExt cx="1569600" cy="2786400"/>
                </a:xfrm>
              </p:grpSpPr>
              <p:grpSp>
                <p:nvGrpSpPr>
                  <p:cNvPr id="224" name="Google Shape;224;p29"/>
                  <p:cNvGrpSpPr/>
                  <p:nvPr/>
                </p:nvGrpSpPr>
                <p:grpSpPr>
                  <a:xfrm>
                    <a:off x="8436500" y="5671900"/>
                    <a:ext cx="1569600" cy="1498200"/>
                    <a:chOff x="8436500" y="5671900"/>
                    <a:chExt cx="1569600" cy="1498200"/>
                  </a:xfrm>
                </p:grpSpPr>
                <p:sp>
                  <p:nvSpPr>
                    <p:cNvPr id="225" name="Google Shape;225;p29"/>
                    <p:cNvSpPr/>
                    <p:nvPr/>
                  </p:nvSpPr>
                  <p:spPr>
                    <a:xfrm>
                      <a:off x="8436500" y="5671900"/>
                      <a:ext cx="1569600" cy="14982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6" name="Google Shape;226;p29"/>
                    <p:cNvPicPr preferRelativeResize="0"/>
                    <p:nvPr/>
                  </p:nvPicPr>
                  <p:blipFill>
                    <a:blip r:embed="rId3">
                      <a:alphaModFix/>
                    </a:blip>
                    <a:stretch>
                      <a:fillRect/>
                    </a:stretch>
                  </p:blipFill>
                  <p:spPr>
                    <a:xfrm>
                      <a:off x="8690750" y="5890100"/>
                      <a:ext cx="1045399" cy="1045399"/>
                    </a:xfrm>
                    <a:prstGeom prst="rect">
                      <a:avLst/>
                    </a:prstGeom>
                    <a:noFill/>
                    <a:ln>
                      <a:noFill/>
                    </a:ln>
                  </p:spPr>
                </p:pic>
              </p:grpSp>
              <p:cxnSp>
                <p:nvCxnSpPr>
                  <p:cNvPr id="227" name="Google Shape;227;p29"/>
                  <p:cNvCxnSpPr>
                    <a:endCxn id="225" idx="0"/>
                  </p:cNvCxnSpPr>
                  <p:nvPr/>
                </p:nvCxnSpPr>
                <p:spPr>
                  <a:xfrm>
                    <a:off x="9213500" y="4383700"/>
                    <a:ext cx="7800" cy="1288200"/>
                  </a:xfrm>
                  <a:prstGeom prst="straightConnector1">
                    <a:avLst/>
                  </a:prstGeom>
                  <a:noFill/>
                  <a:ln w="38100" cap="flat" cmpd="sng">
                    <a:solidFill>
                      <a:schemeClr val="lt1"/>
                    </a:solidFill>
                    <a:prstDash val="solid"/>
                    <a:round/>
                    <a:headEnd type="triangle" w="med" len="med"/>
                    <a:tailEnd type="triangle" w="med" len="med"/>
                  </a:ln>
                </p:spPr>
              </p:cxnSp>
            </p:grpSp>
            <p:cxnSp>
              <p:nvCxnSpPr>
                <p:cNvPr id="228" name="Google Shape;228;p29"/>
                <p:cNvCxnSpPr>
                  <a:stCxn id="215" idx="4"/>
                  <a:endCxn id="205" idx="0"/>
                </p:cNvCxnSpPr>
                <p:nvPr/>
              </p:nvCxnSpPr>
              <p:spPr>
                <a:xfrm rot="-5400000" flipH="1">
                  <a:off x="9737586" y="7880286"/>
                  <a:ext cx="1734600" cy="789900"/>
                </a:xfrm>
                <a:prstGeom prst="bentConnector3">
                  <a:avLst>
                    <a:gd name="adj1" fmla="val 50003"/>
                  </a:avLst>
                </a:prstGeom>
                <a:noFill/>
                <a:ln w="38100" cap="flat" cmpd="sng">
                  <a:solidFill>
                    <a:schemeClr val="lt1"/>
                  </a:solidFill>
                  <a:prstDash val="solid"/>
                  <a:round/>
                  <a:headEnd type="triangle" w="med" len="med"/>
                  <a:tailEnd type="triangle" w="med" len="med"/>
                </a:ln>
              </p:spPr>
            </p:cxnSp>
            <p:cxnSp>
              <p:nvCxnSpPr>
                <p:cNvPr id="229" name="Google Shape;229;p29"/>
                <p:cNvCxnSpPr>
                  <a:stCxn id="220" idx="4"/>
                  <a:endCxn id="205" idx="0"/>
                </p:cNvCxnSpPr>
                <p:nvPr/>
              </p:nvCxnSpPr>
              <p:spPr>
                <a:xfrm rot="5400000">
                  <a:off x="10494252" y="7913586"/>
                  <a:ext cx="1734600" cy="723300"/>
                </a:xfrm>
                <a:prstGeom prst="bentConnector3">
                  <a:avLst>
                    <a:gd name="adj1" fmla="val 50003"/>
                  </a:avLst>
                </a:prstGeom>
                <a:noFill/>
                <a:ln w="38100" cap="flat" cmpd="sng">
                  <a:solidFill>
                    <a:schemeClr val="lt1"/>
                  </a:solidFill>
                  <a:prstDash val="solid"/>
                  <a:round/>
                  <a:headEnd type="triangle" w="med" len="med"/>
                  <a:tailEnd type="triangle" w="med" len="med"/>
                </a:ln>
              </p:spPr>
            </p:cxnSp>
            <p:cxnSp>
              <p:nvCxnSpPr>
                <p:cNvPr id="230" name="Google Shape;230;p29"/>
                <p:cNvCxnSpPr>
                  <a:stCxn id="225" idx="4"/>
                  <a:endCxn id="205" idx="0"/>
                </p:cNvCxnSpPr>
                <p:nvPr/>
              </p:nvCxnSpPr>
              <p:spPr>
                <a:xfrm rot="5400000">
                  <a:off x="11250919" y="7156986"/>
                  <a:ext cx="1734600" cy="2236500"/>
                </a:xfrm>
                <a:prstGeom prst="bentConnector3">
                  <a:avLst>
                    <a:gd name="adj1" fmla="val 50003"/>
                  </a:avLst>
                </a:prstGeom>
                <a:noFill/>
                <a:ln w="38100" cap="flat" cmpd="sng">
                  <a:solidFill>
                    <a:schemeClr val="lt1"/>
                  </a:solidFill>
                  <a:prstDash val="solid"/>
                  <a:round/>
                  <a:headEnd type="triangle" w="med" len="med"/>
                  <a:tailEnd type="triangle" w="med" len="med"/>
                </a:ln>
              </p:spPr>
            </p:cxnSp>
            <p:sp>
              <p:nvSpPr>
                <p:cNvPr id="231" name="Google Shape;231;p29"/>
                <p:cNvSpPr/>
                <p:nvPr/>
              </p:nvSpPr>
              <p:spPr>
                <a:xfrm>
                  <a:off x="11770510" y="7744526"/>
                  <a:ext cx="2355000" cy="47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a:solidFill>
                        <a:schemeClr val="lt1"/>
                      </a:solidFill>
                    </a:rPr>
                    <a:t>toujours 1 runtime</a:t>
                  </a:r>
                  <a:endParaRPr sz="2000">
                    <a:solidFill>
                      <a:schemeClr val="lt1"/>
                    </a:solidFill>
                  </a:endParaRPr>
                </a:p>
              </p:txBody>
            </p:sp>
            <p:pic>
              <p:nvPicPr>
                <p:cNvPr id="205" name="Google Shape;205;p29"/>
                <p:cNvPicPr preferRelativeResize="0"/>
                <p:nvPr/>
              </p:nvPicPr>
              <p:blipFill>
                <a:blip r:embed="rId4">
                  <a:alphaModFix/>
                </a:blip>
                <a:stretch>
                  <a:fillRect/>
                </a:stretch>
              </p:blipFill>
              <p:spPr>
                <a:xfrm>
                  <a:off x="10303769" y="9142625"/>
                  <a:ext cx="1392351" cy="1045399"/>
                </a:xfrm>
                <a:prstGeom prst="rect">
                  <a:avLst/>
                </a:prstGeom>
                <a:noFill/>
                <a:ln>
                  <a:noFill/>
                </a:ln>
              </p:spPr>
            </p:pic>
          </p:grpSp>
        </p:grpSp>
        <p:sp>
          <p:nvSpPr>
            <p:cNvPr id="232" name="Google Shape;232;p29"/>
            <p:cNvSpPr/>
            <p:nvPr/>
          </p:nvSpPr>
          <p:spPr>
            <a:xfrm>
              <a:off x="7303680" y="8770900"/>
              <a:ext cx="1241400" cy="474300"/>
            </a:xfrm>
            <a:prstGeom prst="rect">
              <a:avLst/>
            </a:prstGeom>
            <a:noFill/>
            <a:ln w="9525" cap="flat" cmpd="sng">
              <a:solidFill>
                <a:srgbClr val="EDAF1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a:solidFill>
                    <a:srgbClr val="EDAF1F"/>
                  </a:solidFill>
                </a:rPr>
                <a:t>service</a:t>
              </a:r>
              <a:endParaRPr sz="2000">
                <a:solidFill>
                  <a:srgbClr val="EDAF1F"/>
                </a:solidFill>
              </a:endParaRPr>
            </a:p>
          </p:txBody>
        </p:sp>
        <p:cxnSp>
          <p:nvCxnSpPr>
            <p:cNvPr id="233" name="Google Shape;233;p29"/>
            <p:cNvCxnSpPr>
              <a:stCxn id="232" idx="0"/>
            </p:cNvCxnSpPr>
            <p:nvPr/>
          </p:nvCxnSpPr>
          <p:spPr>
            <a:xfrm rot="10800000" flipH="1">
              <a:off x="7924380" y="7241500"/>
              <a:ext cx="315900" cy="1529400"/>
            </a:xfrm>
            <a:prstGeom prst="straightConnector1">
              <a:avLst/>
            </a:prstGeom>
            <a:noFill/>
            <a:ln w="19050" cap="flat" cmpd="sng">
              <a:solidFill>
                <a:srgbClr val="EDAF1F"/>
              </a:solidFill>
              <a:prstDash val="solid"/>
              <a:round/>
              <a:headEnd type="none" w="med" len="med"/>
              <a:tailEnd type="triangle" w="med" len="med"/>
            </a:ln>
          </p:spPr>
        </p:cxnSp>
      </p:grpSp>
      <p:grpSp>
        <p:nvGrpSpPr>
          <p:cNvPr id="234" name="Google Shape;234;p29"/>
          <p:cNvGrpSpPr/>
          <p:nvPr/>
        </p:nvGrpSpPr>
        <p:grpSpPr>
          <a:xfrm>
            <a:off x="15906421" y="3566817"/>
            <a:ext cx="7486491" cy="5910583"/>
            <a:chOff x="15906421" y="3566817"/>
            <a:chExt cx="7486491" cy="5910583"/>
          </a:xfrm>
        </p:grpSpPr>
        <p:sp>
          <p:nvSpPr>
            <p:cNvPr id="235" name="Google Shape;235;p29"/>
            <p:cNvSpPr/>
            <p:nvPr/>
          </p:nvSpPr>
          <p:spPr>
            <a:xfrm>
              <a:off x="20215417" y="7742067"/>
              <a:ext cx="3070200" cy="1260900"/>
            </a:xfrm>
            <a:prstGeom prst="rect">
              <a:avLst/>
            </a:prstGeom>
            <a:noFill/>
            <a:ln w="19050" cap="flat" cmpd="sng">
              <a:solidFill>
                <a:srgbClr val="EDAF1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15906421" y="3566828"/>
              <a:ext cx="3070200" cy="1260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7" name="Google Shape;237;p29"/>
            <p:cNvCxnSpPr>
              <a:stCxn id="238" idx="1"/>
              <a:endCxn id="239" idx="3"/>
            </p:cNvCxnSpPr>
            <p:nvPr/>
          </p:nvCxnSpPr>
          <p:spPr>
            <a:xfrm rot="10800000">
              <a:off x="16995289" y="4191043"/>
              <a:ext cx="589500" cy="6300"/>
            </a:xfrm>
            <a:prstGeom prst="straightConnector1">
              <a:avLst/>
            </a:prstGeom>
            <a:noFill/>
            <a:ln w="38100" cap="flat" cmpd="sng">
              <a:solidFill>
                <a:schemeClr val="lt1"/>
              </a:solidFill>
              <a:prstDash val="solid"/>
              <a:round/>
              <a:headEnd type="triangle" w="med" len="med"/>
              <a:tailEnd type="triangle" w="med" len="med"/>
            </a:ln>
          </p:spPr>
        </p:cxnSp>
        <p:pic>
          <p:nvPicPr>
            <p:cNvPr id="239" name="Google Shape;239;p29"/>
            <p:cNvPicPr preferRelativeResize="0"/>
            <p:nvPr/>
          </p:nvPicPr>
          <p:blipFill>
            <a:blip r:embed="rId4">
              <a:alphaModFix/>
            </a:blip>
            <a:stretch>
              <a:fillRect/>
            </a:stretch>
          </p:blipFill>
          <p:spPr>
            <a:xfrm>
              <a:off x="16110787" y="3858887"/>
              <a:ext cx="884479" cy="664079"/>
            </a:xfrm>
            <a:prstGeom prst="rect">
              <a:avLst/>
            </a:prstGeom>
            <a:noFill/>
            <a:ln>
              <a:noFill/>
            </a:ln>
          </p:spPr>
        </p:pic>
        <p:grpSp>
          <p:nvGrpSpPr>
            <p:cNvPr id="240" name="Google Shape;240;p29"/>
            <p:cNvGrpSpPr/>
            <p:nvPr/>
          </p:nvGrpSpPr>
          <p:grpSpPr>
            <a:xfrm>
              <a:off x="17584789" y="3789725"/>
              <a:ext cx="1176827" cy="815237"/>
              <a:chOff x="17584789" y="3789725"/>
              <a:chExt cx="1176827" cy="815237"/>
            </a:xfrm>
          </p:grpSpPr>
          <p:sp>
            <p:nvSpPr>
              <p:cNvPr id="238" name="Google Shape;238;p29"/>
              <p:cNvSpPr/>
              <p:nvPr/>
            </p:nvSpPr>
            <p:spPr>
              <a:xfrm>
                <a:off x="17584789" y="3789725"/>
                <a:ext cx="928750" cy="815237"/>
              </a:xfrm>
              <a:prstGeom prst="flowChartPreparation">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18518316" y="4016825"/>
                <a:ext cx="243300" cy="3483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2" name="Google Shape;242;p29"/>
              <p:cNvPicPr preferRelativeResize="0"/>
              <p:nvPr/>
            </p:nvPicPr>
            <p:blipFill>
              <a:blip r:embed="rId3">
                <a:alphaModFix/>
              </a:blip>
              <a:stretch>
                <a:fillRect/>
              </a:stretch>
            </p:blipFill>
            <p:spPr>
              <a:xfrm>
                <a:off x="17739882" y="3876694"/>
                <a:ext cx="618563" cy="618563"/>
              </a:xfrm>
              <a:prstGeom prst="rect">
                <a:avLst/>
              </a:prstGeom>
              <a:noFill/>
              <a:ln>
                <a:noFill/>
              </a:ln>
            </p:spPr>
          </p:pic>
        </p:grpSp>
        <p:sp>
          <p:nvSpPr>
            <p:cNvPr id="243" name="Google Shape;243;p29"/>
            <p:cNvSpPr/>
            <p:nvPr/>
          </p:nvSpPr>
          <p:spPr>
            <a:xfrm>
              <a:off x="20215417" y="3566817"/>
              <a:ext cx="3070200" cy="1260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 name="Google Shape;244;p29"/>
            <p:cNvCxnSpPr>
              <a:stCxn id="245" idx="3"/>
              <a:endCxn id="246" idx="1"/>
            </p:cNvCxnSpPr>
            <p:nvPr/>
          </p:nvCxnSpPr>
          <p:spPr>
            <a:xfrm>
              <a:off x="21608589" y="4190914"/>
              <a:ext cx="620700" cy="0"/>
            </a:xfrm>
            <a:prstGeom prst="straightConnector1">
              <a:avLst/>
            </a:prstGeom>
            <a:noFill/>
            <a:ln w="38100" cap="flat" cmpd="sng">
              <a:solidFill>
                <a:schemeClr val="lt1"/>
              </a:solidFill>
              <a:prstDash val="solid"/>
              <a:round/>
              <a:headEnd type="triangle" w="med" len="med"/>
              <a:tailEnd type="triangle" w="med" len="med"/>
            </a:ln>
          </p:spPr>
        </p:cxnSp>
        <p:pic>
          <p:nvPicPr>
            <p:cNvPr id="246" name="Google Shape;246;p29"/>
            <p:cNvPicPr preferRelativeResize="0"/>
            <p:nvPr/>
          </p:nvPicPr>
          <p:blipFill>
            <a:blip r:embed="rId4">
              <a:alphaModFix/>
            </a:blip>
            <a:stretch>
              <a:fillRect/>
            </a:stretch>
          </p:blipFill>
          <p:spPr>
            <a:xfrm>
              <a:off x="22229228" y="3858877"/>
              <a:ext cx="884479" cy="664079"/>
            </a:xfrm>
            <a:prstGeom prst="rect">
              <a:avLst/>
            </a:prstGeom>
            <a:noFill/>
            <a:ln>
              <a:noFill/>
            </a:ln>
          </p:spPr>
        </p:pic>
        <p:sp>
          <p:nvSpPr>
            <p:cNvPr id="247" name="Google Shape;247;p29"/>
            <p:cNvSpPr/>
            <p:nvPr/>
          </p:nvSpPr>
          <p:spPr>
            <a:xfrm>
              <a:off x="15906421" y="5609878"/>
              <a:ext cx="3070200" cy="1260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8" name="Google Shape;248;p29"/>
            <p:cNvCxnSpPr>
              <a:stCxn id="249" idx="1"/>
              <a:endCxn id="250" idx="3"/>
            </p:cNvCxnSpPr>
            <p:nvPr/>
          </p:nvCxnSpPr>
          <p:spPr>
            <a:xfrm rot="10800000">
              <a:off x="16995364" y="6233980"/>
              <a:ext cx="589200" cy="0"/>
            </a:xfrm>
            <a:prstGeom prst="straightConnector1">
              <a:avLst/>
            </a:prstGeom>
            <a:noFill/>
            <a:ln w="38100" cap="flat" cmpd="sng">
              <a:solidFill>
                <a:schemeClr val="lt1"/>
              </a:solidFill>
              <a:prstDash val="solid"/>
              <a:round/>
              <a:headEnd type="triangle" w="med" len="med"/>
              <a:tailEnd type="triangle" w="med" len="med"/>
            </a:ln>
          </p:spPr>
        </p:cxnSp>
        <p:pic>
          <p:nvPicPr>
            <p:cNvPr id="250" name="Google Shape;250;p29"/>
            <p:cNvPicPr preferRelativeResize="0"/>
            <p:nvPr/>
          </p:nvPicPr>
          <p:blipFill>
            <a:blip r:embed="rId4">
              <a:alphaModFix/>
            </a:blip>
            <a:stretch>
              <a:fillRect/>
            </a:stretch>
          </p:blipFill>
          <p:spPr>
            <a:xfrm>
              <a:off x="16110787" y="5901937"/>
              <a:ext cx="884479" cy="664079"/>
            </a:xfrm>
            <a:prstGeom prst="rect">
              <a:avLst/>
            </a:prstGeom>
            <a:noFill/>
            <a:ln>
              <a:noFill/>
            </a:ln>
          </p:spPr>
        </p:pic>
        <p:sp>
          <p:nvSpPr>
            <p:cNvPr id="251" name="Google Shape;251;p29"/>
            <p:cNvSpPr/>
            <p:nvPr/>
          </p:nvSpPr>
          <p:spPr>
            <a:xfrm>
              <a:off x="15906421" y="7742078"/>
              <a:ext cx="3070200" cy="1260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2" name="Google Shape;252;p29"/>
            <p:cNvCxnSpPr>
              <a:stCxn id="253" idx="1"/>
              <a:endCxn id="254" idx="3"/>
            </p:cNvCxnSpPr>
            <p:nvPr/>
          </p:nvCxnSpPr>
          <p:spPr>
            <a:xfrm rot="10800000">
              <a:off x="16995364" y="8366180"/>
              <a:ext cx="589200" cy="0"/>
            </a:xfrm>
            <a:prstGeom prst="straightConnector1">
              <a:avLst/>
            </a:prstGeom>
            <a:noFill/>
            <a:ln w="38100" cap="flat" cmpd="sng">
              <a:solidFill>
                <a:schemeClr val="lt1"/>
              </a:solidFill>
              <a:prstDash val="solid"/>
              <a:round/>
              <a:headEnd type="triangle" w="med" len="med"/>
              <a:tailEnd type="triangle" w="med" len="med"/>
            </a:ln>
          </p:spPr>
        </p:cxnSp>
        <p:pic>
          <p:nvPicPr>
            <p:cNvPr id="254" name="Google Shape;254;p29"/>
            <p:cNvPicPr preferRelativeResize="0"/>
            <p:nvPr/>
          </p:nvPicPr>
          <p:blipFill>
            <a:blip r:embed="rId4">
              <a:alphaModFix/>
            </a:blip>
            <a:stretch>
              <a:fillRect/>
            </a:stretch>
          </p:blipFill>
          <p:spPr>
            <a:xfrm>
              <a:off x="16110787" y="8034137"/>
              <a:ext cx="884479" cy="664079"/>
            </a:xfrm>
            <a:prstGeom prst="rect">
              <a:avLst/>
            </a:prstGeom>
            <a:noFill/>
            <a:ln>
              <a:noFill/>
            </a:ln>
          </p:spPr>
        </p:pic>
        <p:sp>
          <p:nvSpPr>
            <p:cNvPr id="255" name="Google Shape;255;p29"/>
            <p:cNvSpPr/>
            <p:nvPr/>
          </p:nvSpPr>
          <p:spPr>
            <a:xfrm>
              <a:off x="20215417" y="5609867"/>
              <a:ext cx="3070200" cy="1260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6" name="Google Shape;256;p29"/>
            <p:cNvCxnSpPr>
              <a:stCxn id="257" idx="3"/>
              <a:endCxn id="258" idx="1"/>
            </p:cNvCxnSpPr>
            <p:nvPr/>
          </p:nvCxnSpPr>
          <p:spPr>
            <a:xfrm>
              <a:off x="21608589" y="6231589"/>
              <a:ext cx="620700" cy="2400"/>
            </a:xfrm>
            <a:prstGeom prst="straightConnector1">
              <a:avLst/>
            </a:prstGeom>
            <a:noFill/>
            <a:ln w="38100" cap="flat" cmpd="sng">
              <a:solidFill>
                <a:schemeClr val="lt1"/>
              </a:solidFill>
              <a:prstDash val="solid"/>
              <a:round/>
              <a:headEnd type="triangle" w="med" len="med"/>
              <a:tailEnd type="triangle" w="med" len="med"/>
            </a:ln>
          </p:spPr>
        </p:cxnSp>
        <p:pic>
          <p:nvPicPr>
            <p:cNvPr id="258" name="Google Shape;258;p29"/>
            <p:cNvPicPr preferRelativeResize="0"/>
            <p:nvPr/>
          </p:nvPicPr>
          <p:blipFill>
            <a:blip r:embed="rId4">
              <a:alphaModFix/>
            </a:blip>
            <a:stretch>
              <a:fillRect/>
            </a:stretch>
          </p:blipFill>
          <p:spPr>
            <a:xfrm>
              <a:off x="22229228" y="5901927"/>
              <a:ext cx="884479" cy="664079"/>
            </a:xfrm>
            <a:prstGeom prst="rect">
              <a:avLst/>
            </a:prstGeom>
            <a:noFill/>
            <a:ln>
              <a:noFill/>
            </a:ln>
          </p:spPr>
        </p:pic>
        <p:cxnSp>
          <p:nvCxnSpPr>
            <p:cNvPr id="259" name="Google Shape;259;p29"/>
            <p:cNvCxnSpPr>
              <a:stCxn id="260" idx="6"/>
              <a:endCxn id="261" idx="1"/>
            </p:cNvCxnSpPr>
            <p:nvPr/>
          </p:nvCxnSpPr>
          <p:spPr>
            <a:xfrm>
              <a:off x="21608828" y="8366166"/>
              <a:ext cx="620400" cy="0"/>
            </a:xfrm>
            <a:prstGeom prst="straightConnector1">
              <a:avLst/>
            </a:prstGeom>
            <a:noFill/>
            <a:ln w="38100" cap="flat" cmpd="sng">
              <a:solidFill>
                <a:schemeClr val="lt1"/>
              </a:solidFill>
              <a:prstDash val="solid"/>
              <a:round/>
              <a:headEnd type="triangle" w="med" len="med"/>
              <a:tailEnd type="triangle" w="med" len="med"/>
            </a:ln>
          </p:spPr>
        </p:cxnSp>
        <p:grpSp>
          <p:nvGrpSpPr>
            <p:cNvPr id="262" name="Google Shape;262;p29"/>
            <p:cNvGrpSpPr/>
            <p:nvPr/>
          </p:nvGrpSpPr>
          <p:grpSpPr>
            <a:xfrm>
              <a:off x="20436758" y="7953700"/>
              <a:ext cx="1171831" cy="815237"/>
              <a:chOff x="20436758" y="7953700"/>
              <a:chExt cx="1171831" cy="815237"/>
            </a:xfrm>
          </p:grpSpPr>
          <p:sp>
            <p:nvSpPr>
              <p:cNvPr id="263" name="Google Shape;263;p29"/>
              <p:cNvSpPr/>
              <p:nvPr/>
            </p:nvSpPr>
            <p:spPr>
              <a:xfrm>
                <a:off x="20679839" y="7953700"/>
                <a:ext cx="928750" cy="815237"/>
              </a:xfrm>
              <a:prstGeom prst="flowChartPreparation">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4" name="Google Shape;264;p29"/>
              <p:cNvPicPr preferRelativeResize="0"/>
              <p:nvPr/>
            </p:nvPicPr>
            <p:blipFill>
              <a:blip r:embed="rId3">
                <a:alphaModFix/>
              </a:blip>
              <a:stretch>
                <a:fillRect/>
              </a:stretch>
            </p:blipFill>
            <p:spPr>
              <a:xfrm>
                <a:off x="20830397" y="8052023"/>
                <a:ext cx="618578" cy="618578"/>
              </a:xfrm>
              <a:prstGeom prst="rect">
                <a:avLst/>
              </a:prstGeom>
              <a:noFill/>
              <a:ln>
                <a:noFill/>
              </a:ln>
            </p:spPr>
          </p:pic>
          <p:sp>
            <p:nvSpPr>
              <p:cNvPr id="265" name="Google Shape;265;p29"/>
              <p:cNvSpPr/>
              <p:nvPr/>
            </p:nvSpPr>
            <p:spPr>
              <a:xfrm>
                <a:off x="20436758" y="8192022"/>
                <a:ext cx="243300" cy="3483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61" name="Google Shape;261;p29"/>
            <p:cNvPicPr preferRelativeResize="0"/>
            <p:nvPr/>
          </p:nvPicPr>
          <p:blipFill>
            <a:blip r:embed="rId4">
              <a:alphaModFix/>
            </a:blip>
            <a:stretch>
              <a:fillRect/>
            </a:stretch>
          </p:blipFill>
          <p:spPr>
            <a:xfrm>
              <a:off x="22229228" y="8034127"/>
              <a:ext cx="884479" cy="664079"/>
            </a:xfrm>
            <a:prstGeom prst="rect">
              <a:avLst/>
            </a:prstGeom>
            <a:noFill/>
            <a:ln>
              <a:noFill/>
            </a:ln>
          </p:spPr>
        </p:pic>
        <p:cxnSp>
          <p:nvCxnSpPr>
            <p:cNvPr id="266" name="Google Shape;266;p29"/>
            <p:cNvCxnSpPr>
              <a:stCxn id="241" idx="3"/>
              <a:endCxn id="267" idx="1"/>
            </p:cNvCxnSpPr>
            <p:nvPr/>
          </p:nvCxnSpPr>
          <p:spPr>
            <a:xfrm>
              <a:off x="18761616" y="4190975"/>
              <a:ext cx="1675200" cy="4800"/>
            </a:xfrm>
            <a:prstGeom prst="straightConnector1">
              <a:avLst/>
            </a:prstGeom>
            <a:noFill/>
            <a:ln w="38100" cap="flat" cmpd="sng">
              <a:solidFill>
                <a:schemeClr val="lt1"/>
              </a:solidFill>
              <a:prstDash val="solid"/>
              <a:round/>
              <a:headEnd type="triangle" w="med" len="med"/>
              <a:tailEnd type="triangle" w="med" len="med"/>
            </a:ln>
          </p:spPr>
        </p:cxnSp>
        <p:cxnSp>
          <p:nvCxnSpPr>
            <p:cNvPr id="268" name="Google Shape;268;p29"/>
            <p:cNvCxnSpPr>
              <a:stCxn id="241" idx="2"/>
              <a:endCxn id="265" idx="1"/>
            </p:cNvCxnSpPr>
            <p:nvPr/>
          </p:nvCxnSpPr>
          <p:spPr>
            <a:xfrm>
              <a:off x="18639966" y="4365125"/>
              <a:ext cx="1796700" cy="4001100"/>
            </a:xfrm>
            <a:prstGeom prst="straightConnector1">
              <a:avLst/>
            </a:prstGeom>
            <a:noFill/>
            <a:ln w="38100" cap="flat" cmpd="sng">
              <a:solidFill>
                <a:schemeClr val="lt1"/>
              </a:solidFill>
              <a:prstDash val="solid"/>
              <a:round/>
              <a:headEnd type="triangle" w="med" len="med"/>
              <a:tailEnd type="triangle" w="med" len="med"/>
            </a:ln>
          </p:spPr>
        </p:cxnSp>
        <p:cxnSp>
          <p:nvCxnSpPr>
            <p:cNvPr id="269" name="Google Shape;269;p29"/>
            <p:cNvCxnSpPr>
              <a:stCxn id="270" idx="3"/>
              <a:endCxn id="271" idx="1"/>
            </p:cNvCxnSpPr>
            <p:nvPr/>
          </p:nvCxnSpPr>
          <p:spPr>
            <a:xfrm>
              <a:off x="18761391" y="6227612"/>
              <a:ext cx="1675500" cy="8700"/>
            </a:xfrm>
            <a:prstGeom prst="straightConnector1">
              <a:avLst/>
            </a:prstGeom>
            <a:noFill/>
            <a:ln w="38100" cap="flat" cmpd="sng">
              <a:solidFill>
                <a:schemeClr val="lt1"/>
              </a:solidFill>
              <a:prstDash val="solid"/>
              <a:round/>
              <a:headEnd type="triangle" w="med" len="med"/>
              <a:tailEnd type="triangle" w="med" len="med"/>
            </a:ln>
          </p:spPr>
        </p:cxnSp>
        <p:cxnSp>
          <p:nvCxnSpPr>
            <p:cNvPr id="272" name="Google Shape;272;p29"/>
            <p:cNvCxnSpPr>
              <a:stCxn id="273" idx="3"/>
              <a:endCxn id="265" idx="1"/>
            </p:cNvCxnSpPr>
            <p:nvPr/>
          </p:nvCxnSpPr>
          <p:spPr>
            <a:xfrm>
              <a:off x="18761391" y="8359812"/>
              <a:ext cx="1675500" cy="6300"/>
            </a:xfrm>
            <a:prstGeom prst="straightConnector1">
              <a:avLst/>
            </a:prstGeom>
            <a:noFill/>
            <a:ln w="38100" cap="flat" cmpd="sng">
              <a:solidFill>
                <a:schemeClr val="lt1"/>
              </a:solidFill>
              <a:prstDash val="solid"/>
              <a:round/>
              <a:headEnd type="triangle" w="med" len="med"/>
              <a:tailEnd type="triangle" w="med" len="med"/>
            </a:ln>
          </p:spPr>
        </p:cxnSp>
        <p:sp>
          <p:nvSpPr>
            <p:cNvPr id="274" name="Google Shape;274;p29"/>
            <p:cNvSpPr/>
            <p:nvPr/>
          </p:nvSpPr>
          <p:spPr>
            <a:xfrm>
              <a:off x="20108212" y="9003100"/>
              <a:ext cx="3284700" cy="47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a:solidFill>
                    <a:srgbClr val="EDAF1F"/>
                  </a:solidFill>
                </a:rPr>
                <a:t>1 runtime par microservice</a:t>
              </a:r>
              <a:endParaRPr sz="2000">
                <a:solidFill>
                  <a:srgbClr val="EDAF1F"/>
                </a:solidFill>
              </a:endParaRPr>
            </a:p>
          </p:txBody>
        </p:sp>
        <p:cxnSp>
          <p:nvCxnSpPr>
            <p:cNvPr id="275" name="Google Shape;275;p29"/>
            <p:cNvCxnSpPr>
              <a:stCxn id="270" idx="0"/>
              <a:endCxn id="267" idx="2"/>
            </p:cNvCxnSpPr>
            <p:nvPr/>
          </p:nvCxnSpPr>
          <p:spPr>
            <a:xfrm rot="10800000" flipH="1">
              <a:off x="18639741" y="4369862"/>
              <a:ext cx="1918800" cy="1683600"/>
            </a:xfrm>
            <a:prstGeom prst="straightConnector1">
              <a:avLst/>
            </a:prstGeom>
            <a:noFill/>
            <a:ln w="38100" cap="flat" cmpd="sng">
              <a:solidFill>
                <a:schemeClr val="lt1"/>
              </a:solidFill>
              <a:prstDash val="solid"/>
              <a:round/>
              <a:headEnd type="triangle" w="med" len="med"/>
              <a:tailEnd type="triangle" w="med" len="med"/>
            </a:ln>
          </p:spPr>
        </p:cxnSp>
        <p:cxnSp>
          <p:nvCxnSpPr>
            <p:cNvPr id="276" name="Google Shape;276;p29"/>
            <p:cNvCxnSpPr>
              <a:stCxn id="273" idx="0"/>
              <a:endCxn id="271" idx="2"/>
            </p:cNvCxnSpPr>
            <p:nvPr/>
          </p:nvCxnSpPr>
          <p:spPr>
            <a:xfrm rot="10800000" flipH="1">
              <a:off x="18639741" y="6410562"/>
              <a:ext cx="1918800" cy="1775100"/>
            </a:xfrm>
            <a:prstGeom prst="straightConnector1">
              <a:avLst/>
            </a:prstGeom>
            <a:noFill/>
            <a:ln w="38100" cap="flat" cmpd="sng">
              <a:solidFill>
                <a:schemeClr val="lt1"/>
              </a:solidFill>
              <a:prstDash val="solid"/>
              <a:round/>
              <a:headEnd type="triangle" w="med" len="med"/>
              <a:tailEnd type="triangle" w="med" len="med"/>
            </a:ln>
          </p:spPr>
        </p:cxnSp>
        <p:grpSp>
          <p:nvGrpSpPr>
            <p:cNvPr id="277" name="Google Shape;277;p29"/>
            <p:cNvGrpSpPr/>
            <p:nvPr/>
          </p:nvGrpSpPr>
          <p:grpSpPr>
            <a:xfrm>
              <a:off x="17584564" y="5826362"/>
              <a:ext cx="1176827" cy="815237"/>
              <a:chOff x="17584789" y="3789725"/>
              <a:chExt cx="1176827" cy="815237"/>
            </a:xfrm>
          </p:grpSpPr>
          <p:sp>
            <p:nvSpPr>
              <p:cNvPr id="249" name="Google Shape;249;p29"/>
              <p:cNvSpPr/>
              <p:nvPr/>
            </p:nvSpPr>
            <p:spPr>
              <a:xfrm>
                <a:off x="17584789" y="3789725"/>
                <a:ext cx="928750" cy="815237"/>
              </a:xfrm>
              <a:prstGeom prst="flowChartPreparation">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18518316" y="4016825"/>
                <a:ext cx="243300" cy="3483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8" name="Google Shape;278;p29"/>
              <p:cNvPicPr preferRelativeResize="0"/>
              <p:nvPr/>
            </p:nvPicPr>
            <p:blipFill>
              <a:blip r:embed="rId3">
                <a:alphaModFix/>
              </a:blip>
              <a:stretch>
                <a:fillRect/>
              </a:stretch>
            </p:blipFill>
            <p:spPr>
              <a:xfrm>
                <a:off x="17739882" y="3876694"/>
                <a:ext cx="618563" cy="618563"/>
              </a:xfrm>
              <a:prstGeom prst="rect">
                <a:avLst/>
              </a:prstGeom>
              <a:noFill/>
              <a:ln>
                <a:noFill/>
              </a:ln>
            </p:spPr>
          </p:pic>
        </p:grpSp>
        <p:grpSp>
          <p:nvGrpSpPr>
            <p:cNvPr id="279" name="Google Shape;279;p29"/>
            <p:cNvGrpSpPr/>
            <p:nvPr/>
          </p:nvGrpSpPr>
          <p:grpSpPr>
            <a:xfrm>
              <a:off x="17584564" y="7958562"/>
              <a:ext cx="1176827" cy="815237"/>
              <a:chOff x="17584789" y="3789725"/>
              <a:chExt cx="1176827" cy="815237"/>
            </a:xfrm>
          </p:grpSpPr>
          <p:sp>
            <p:nvSpPr>
              <p:cNvPr id="253" name="Google Shape;253;p29"/>
              <p:cNvSpPr/>
              <p:nvPr/>
            </p:nvSpPr>
            <p:spPr>
              <a:xfrm>
                <a:off x="17584789" y="3789725"/>
                <a:ext cx="928750" cy="815237"/>
              </a:xfrm>
              <a:prstGeom prst="flowChartPreparation">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18518316" y="4016825"/>
                <a:ext cx="243300" cy="3483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0" name="Google Shape;280;p29"/>
              <p:cNvPicPr preferRelativeResize="0"/>
              <p:nvPr/>
            </p:nvPicPr>
            <p:blipFill>
              <a:blip r:embed="rId3">
                <a:alphaModFix/>
              </a:blip>
              <a:stretch>
                <a:fillRect/>
              </a:stretch>
            </p:blipFill>
            <p:spPr>
              <a:xfrm>
                <a:off x="17739882" y="3876694"/>
                <a:ext cx="618563" cy="618563"/>
              </a:xfrm>
              <a:prstGeom prst="rect">
                <a:avLst/>
              </a:prstGeom>
              <a:noFill/>
              <a:ln>
                <a:noFill/>
              </a:ln>
            </p:spPr>
          </p:pic>
        </p:grpSp>
        <p:grpSp>
          <p:nvGrpSpPr>
            <p:cNvPr id="281" name="Google Shape;281;p29"/>
            <p:cNvGrpSpPr/>
            <p:nvPr/>
          </p:nvGrpSpPr>
          <p:grpSpPr>
            <a:xfrm>
              <a:off x="20436758" y="5823971"/>
              <a:ext cx="1171831" cy="815237"/>
              <a:chOff x="20436758" y="7953700"/>
              <a:chExt cx="1171831" cy="815237"/>
            </a:xfrm>
          </p:grpSpPr>
          <p:sp>
            <p:nvSpPr>
              <p:cNvPr id="257" name="Google Shape;257;p29"/>
              <p:cNvSpPr/>
              <p:nvPr/>
            </p:nvSpPr>
            <p:spPr>
              <a:xfrm>
                <a:off x="20679839" y="7953700"/>
                <a:ext cx="928750" cy="815237"/>
              </a:xfrm>
              <a:prstGeom prst="flowChartPreparation">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2" name="Google Shape;282;p29"/>
              <p:cNvPicPr preferRelativeResize="0"/>
              <p:nvPr/>
            </p:nvPicPr>
            <p:blipFill>
              <a:blip r:embed="rId3">
                <a:alphaModFix/>
              </a:blip>
              <a:stretch>
                <a:fillRect/>
              </a:stretch>
            </p:blipFill>
            <p:spPr>
              <a:xfrm>
                <a:off x="20830397" y="8052023"/>
                <a:ext cx="618578" cy="618578"/>
              </a:xfrm>
              <a:prstGeom prst="rect">
                <a:avLst/>
              </a:prstGeom>
              <a:noFill/>
              <a:ln>
                <a:noFill/>
              </a:ln>
            </p:spPr>
          </p:pic>
          <p:sp>
            <p:nvSpPr>
              <p:cNvPr id="271" name="Google Shape;271;p29"/>
              <p:cNvSpPr/>
              <p:nvPr/>
            </p:nvSpPr>
            <p:spPr>
              <a:xfrm>
                <a:off x="20436758" y="8192022"/>
                <a:ext cx="243300" cy="3483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29"/>
            <p:cNvGrpSpPr/>
            <p:nvPr/>
          </p:nvGrpSpPr>
          <p:grpSpPr>
            <a:xfrm>
              <a:off x="20436758" y="3783296"/>
              <a:ext cx="1171831" cy="815237"/>
              <a:chOff x="20436758" y="7953700"/>
              <a:chExt cx="1171831" cy="815237"/>
            </a:xfrm>
          </p:grpSpPr>
          <p:sp>
            <p:nvSpPr>
              <p:cNvPr id="245" name="Google Shape;245;p29"/>
              <p:cNvSpPr/>
              <p:nvPr/>
            </p:nvSpPr>
            <p:spPr>
              <a:xfrm>
                <a:off x="20679839" y="7953700"/>
                <a:ext cx="928750" cy="815237"/>
              </a:xfrm>
              <a:prstGeom prst="flowChartPreparation">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4" name="Google Shape;284;p29"/>
              <p:cNvPicPr preferRelativeResize="0"/>
              <p:nvPr/>
            </p:nvPicPr>
            <p:blipFill>
              <a:blip r:embed="rId3">
                <a:alphaModFix/>
              </a:blip>
              <a:stretch>
                <a:fillRect/>
              </a:stretch>
            </p:blipFill>
            <p:spPr>
              <a:xfrm>
                <a:off x="20830397" y="8052023"/>
                <a:ext cx="618578" cy="618578"/>
              </a:xfrm>
              <a:prstGeom prst="rect">
                <a:avLst/>
              </a:prstGeom>
              <a:noFill/>
              <a:ln>
                <a:noFill/>
              </a:ln>
            </p:spPr>
          </p:pic>
          <p:sp>
            <p:nvSpPr>
              <p:cNvPr id="267" name="Google Shape;267;p29"/>
              <p:cNvSpPr/>
              <p:nvPr/>
            </p:nvSpPr>
            <p:spPr>
              <a:xfrm>
                <a:off x="20436758" y="8192022"/>
                <a:ext cx="243300" cy="3483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5" name="Google Shape;285;p29"/>
          <p:cNvGrpSpPr/>
          <p:nvPr/>
        </p:nvGrpSpPr>
        <p:grpSpPr>
          <a:xfrm>
            <a:off x="1241675" y="3566825"/>
            <a:ext cx="4814400" cy="5743849"/>
            <a:chOff x="1241675" y="3566825"/>
            <a:chExt cx="4814400" cy="5743849"/>
          </a:xfrm>
        </p:grpSpPr>
        <p:grpSp>
          <p:nvGrpSpPr>
            <p:cNvPr id="286" name="Google Shape;286;p29"/>
            <p:cNvGrpSpPr/>
            <p:nvPr/>
          </p:nvGrpSpPr>
          <p:grpSpPr>
            <a:xfrm>
              <a:off x="1241675" y="3566825"/>
              <a:ext cx="4814400" cy="5743849"/>
              <a:chOff x="1695800" y="3546600"/>
              <a:chExt cx="4814400" cy="5743849"/>
            </a:xfrm>
          </p:grpSpPr>
          <p:sp>
            <p:nvSpPr>
              <p:cNvPr id="287" name="Google Shape;287;p29"/>
              <p:cNvSpPr/>
              <p:nvPr/>
            </p:nvSpPr>
            <p:spPr>
              <a:xfrm>
                <a:off x="1695800" y="3546600"/>
                <a:ext cx="4814400" cy="3177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8" name="Google Shape;288;p29"/>
              <p:cNvPicPr preferRelativeResize="0"/>
              <p:nvPr/>
            </p:nvPicPr>
            <p:blipFill>
              <a:blip r:embed="rId3">
                <a:alphaModFix/>
              </a:blip>
              <a:stretch>
                <a:fillRect/>
              </a:stretch>
            </p:blipFill>
            <p:spPr>
              <a:xfrm>
                <a:off x="2122500" y="3893050"/>
                <a:ext cx="1045399" cy="1045399"/>
              </a:xfrm>
              <a:prstGeom prst="rect">
                <a:avLst/>
              </a:prstGeom>
              <a:noFill/>
              <a:ln>
                <a:noFill/>
              </a:ln>
            </p:spPr>
          </p:pic>
          <p:pic>
            <p:nvPicPr>
              <p:cNvPr id="289" name="Google Shape;289;p29"/>
              <p:cNvPicPr preferRelativeResize="0"/>
              <p:nvPr/>
            </p:nvPicPr>
            <p:blipFill>
              <a:blip r:embed="rId3">
                <a:alphaModFix/>
              </a:blip>
              <a:stretch>
                <a:fillRect/>
              </a:stretch>
            </p:blipFill>
            <p:spPr>
              <a:xfrm>
                <a:off x="3559100" y="3893050"/>
                <a:ext cx="1045399" cy="1045399"/>
              </a:xfrm>
              <a:prstGeom prst="rect">
                <a:avLst/>
              </a:prstGeom>
              <a:noFill/>
              <a:ln>
                <a:noFill/>
              </a:ln>
            </p:spPr>
          </p:pic>
          <p:pic>
            <p:nvPicPr>
              <p:cNvPr id="290" name="Google Shape;290;p29"/>
              <p:cNvPicPr preferRelativeResize="0"/>
              <p:nvPr/>
            </p:nvPicPr>
            <p:blipFill>
              <a:blip r:embed="rId3">
                <a:alphaModFix/>
              </a:blip>
              <a:stretch>
                <a:fillRect/>
              </a:stretch>
            </p:blipFill>
            <p:spPr>
              <a:xfrm>
                <a:off x="2122500" y="5365325"/>
                <a:ext cx="1045399" cy="1045399"/>
              </a:xfrm>
              <a:prstGeom prst="rect">
                <a:avLst/>
              </a:prstGeom>
              <a:noFill/>
              <a:ln>
                <a:noFill/>
              </a:ln>
            </p:spPr>
          </p:pic>
          <p:pic>
            <p:nvPicPr>
              <p:cNvPr id="291" name="Google Shape;291;p29"/>
              <p:cNvPicPr preferRelativeResize="0"/>
              <p:nvPr/>
            </p:nvPicPr>
            <p:blipFill>
              <a:blip r:embed="rId3">
                <a:alphaModFix/>
              </a:blip>
              <a:stretch>
                <a:fillRect/>
              </a:stretch>
            </p:blipFill>
            <p:spPr>
              <a:xfrm>
                <a:off x="3559100" y="5365325"/>
                <a:ext cx="1045399" cy="1045399"/>
              </a:xfrm>
              <a:prstGeom prst="rect">
                <a:avLst/>
              </a:prstGeom>
              <a:noFill/>
              <a:ln>
                <a:noFill/>
              </a:ln>
            </p:spPr>
          </p:pic>
          <p:pic>
            <p:nvPicPr>
              <p:cNvPr id="292" name="Google Shape;292;p29"/>
              <p:cNvPicPr preferRelativeResize="0"/>
              <p:nvPr/>
            </p:nvPicPr>
            <p:blipFill>
              <a:blip r:embed="rId4">
                <a:alphaModFix/>
              </a:blip>
              <a:stretch>
                <a:fillRect/>
              </a:stretch>
            </p:blipFill>
            <p:spPr>
              <a:xfrm>
                <a:off x="3406832" y="8245050"/>
                <a:ext cx="1392351" cy="1045399"/>
              </a:xfrm>
              <a:prstGeom prst="rect">
                <a:avLst/>
              </a:prstGeom>
              <a:noFill/>
              <a:ln>
                <a:noFill/>
              </a:ln>
            </p:spPr>
          </p:pic>
          <p:cxnSp>
            <p:nvCxnSpPr>
              <p:cNvPr id="293" name="Google Shape;293;p29"/>
              <p:cNvCxnSpPr>
                <a:stCxn id="287" idx="2"/>
                <a:endCxn id="292" idx="0"/>
              </p:cNvCxnSpPr>
              <p:nvPr/>
            </p:nvCxnSpPr>
            <p:spPr>
              <a:xfrm>
                <a:off x="4103000" y="6724200"/>
                <a:ext cx="0" cy="1521000"/>
              </a:xfrm>
              <a:prstGeom prst="straightConnector1">
                <a:avLst/>
              </a:prstGeom>
              <a:noFill/>
              <a:ln w="38100" cap="flat" cmpd="sng">
                <a:solidFill>
                  <a:schemeClr val="lt1"/>
                </a:solidFill>
                <a:prstDash val="solid"/>
                <a:round/>
                <a:headEnd type="triangle" w="med" len="med"/>
                <a:tailEnd type="triangle" w="med" len="med"/>
              </a:ln>
            </p:spPr>
          </p:cxnSp>
          <p:pic>
            <p:nvPicPr>
              <p:cNvPr id="294" name="Google Shape;294;p29"/>
              <p:cNvPicPr preferRelativeResize="0"/>
              <p:nvPr/>
            </p:nvPicPr>
            <p:blipFill>
              <a:blip r:embed="rId3">
                <a:alphaModFix/>
              </a:blip>
              <a:stretch>
                <a:fillRect/>
              </a:stretch>
            </p:blipFill>
            <p:spPr>
              <a:xfrm>
                <a:off x="4995700" y="3893063"/>
                <a:ext cx="1045399" cy="1045399"/>
              </a:xfrm>
              <a:prstGeom prst="rect">
                <a:avLst/>
              </a:prstGeom>
              <a:noFill/>
              <a:ln>
                <a:noFill/>
              </a:ln>
            </p:spPr>
          </p:pic>
          <p:pic>
            <p:nvPicPr>
              <p:cNvPr id="295" name="Google Shape;295;p29"/>
              <p:cNvPicPr preferRelativeResize="0"/>
              <p:nvPr/>
            </p:nvPicPr>
            <p:blipFill>
              <a:blip r:embed="rId3">
                <a:alphaModFix/>
              </a:blip>
              <a:stretch>
                <a:fillRect/>
              </a:stretch>
            </p:blipFill>
            <p:spPr>
              <a:xfrm>
                <a:off x="4995700" y="5365338"/>
                <a:ext cx="1045399" cy="1045399"/>
              </a:xfrm>
              <a:prstGeom prst="rect">
                <a:avLst/>
              </a:prstGeom>
              <a:noFill/>
              <a:ln>
                <a:noFill/>
              </a:ln>
            </p:spPr>
          </p:pic>
          <p:sp>
            <p:nvSpPr>
              <p:cNvPr id="296" name="Google Shape;296;p29"/>
              <p:cNvSpPr/>
              <p:nvPr/>
            </p:nvSpPr>
            <p:spPr>
              <a:xfrm>
                <a:off x="4940600" y="6724200"/>
                <a:ext cx="1569600" cy="55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a:solidFill>
                      <a:schemeClr val="lt1"/>
                    </a:solidFill>
                  </a:rPr>
                  <a:t>1 runtime</a:t>
                </a:r>
                <a:endParaRPr sz="2000">
                  <a:solidFill>
                    <a:schemeClr val="lt1"/>
                  </a:solidFill>
                </a:endParaRPr>
              </a:p>
            </p:txBody>
          </p:sp>
        </p:grpSp>
        <p:cxnSp>
          <p:nvCxnSpPr>
            <p:cNvPr id="297" name="Google Shape;297;p29"/>
            <p:cNvCxnSpPr>
              <a:stCxn id="289" idx="2"/>
              <a:endCxn id="295" idx="0"/>
            </p:cNvCxnSpPr>
            <p:nvPr/>
          </p:nvCxnSpPr>
          <p:spPr>
            <a:xfrm>
              <a:off x="3627675" y="4958674"/>
              <a:ext cx="1436700" cy="426900"/>
            </a:xfrm>
            <a:prstGeom prst="straightConnector1">
              <a:avLst/>
            </a:prstGeom>
            <a:noFill/>
            <a:ln w="38100" cap="flat" cmpd="sng">
              <a:solidFill>
                <a:schemeClr val="lt1"/>
              </a:solidFill>
              <a:prstDash val="solid"/>
              <a:round/>
              <a:headEnd type="triangle" w="med" len="med"/>
              <a:tailEnd type="triangle" w="med" len="med"/>
            </a:ln>
          </p:spPr>
        </p:cxnSp>
        <p:cxnSp>
          <p:nvCxnSpPr>
            <p:cNvPr id="298" name="Google Shape;298;p29"/>
            <p:cNvCxnSpPr>
              <a:stCxn id="294" idx="1"/>
              <a:endCxn id="291" idx="0"/>
            </p:cNvCxnSpPr>
            <p:nvPr/>
          </p:nvCxnSpPr>
          <p:spPr>
            <a:xfrm flipH="1">
              <a:off x="3627775" y="4435987"/>
              <a:ext cx="913800" cy="949500"/>
            </a:xfrm>
            <a:prstGeom prst="straightConnector1">
              <a:avLst/>
            </a:prstGeom>
            <a:noFill/>
            <a:ln w="38100" cap="flat" cmpd="sng">
              <a:solidFill>
                <a:schemeClr val="lt1"/>
              </a:solidFill>
              <a:prstDash val="solid"/>
              <a:round/>
              <a:headEnd type="triangle" w="med" len="med"/>
              <a:tailEnd type="triangle" w="med" len="med"/>
            </a:ln>
          </p:spPr>
        </p:cxnSp>
        <p:cxnSp>
          <p:nvCxnSpPr>
            <p:cNvPr id="299" name="Google Shape;299;p29"/>
            <p:cNvCxnSpPr>
              <a:stCxn id="288" idx="3"/>
              <a:endCxn id="291" idx="0"/>
            </p:cNvCxnSpPr>
            <p:nvPr/>
          </p:nvCxnSpPr>
          <p:spPr>
            <a:xfrm>
              <a:off x="2713774" y="4435975"/>
              <a:ext cx="913800" cy="949500"/>
            </a:xfrm>
            <a:prstGeom prst="straightConnector1">
              <a:avLst/>
            </a:prstGeom>
            <a:noFill/>
            <a:ln w="38100" cap="flat" cmpd="sng">
              <a:solidFill>
                <a:schemeClr val="lt1"/>
              </a:solidFill>
              <a:prstDash val="solid"/>
              <a:round/>
              <a:headEnd type="triangle" w="med" len="med"/>
              <a:tailEnd type="triangle" w="med" len="med"/>
            </a:ln>
          </p:spPr>
        </p:cxnSp>
        <p:cxnSp>
          <p:nvCxnSpPr>
            <p:cNvPr id="300" name="Google Shape;300;p29"/>
            <p:cNvCxnSpPr/>
            <p:nvPr/>
          </p:nvCxnSpPr>
          <p:spPr>
            <a:xfrm rot="10800000">
              <a:off x="2604104" y="5908250"/>
              <a:ext cx="391200" cy="0"/>
            </a:xfrm>
            <a:prstGeom prst="straightConnector1">
              <a:avLst/>
            </a:prstGeom>
            <a:noFill/>
            <a:ln w="38100" cap="flat" cmpd="sng">
              <a:solidFill>
                <a:schemeClr val="lt1"/>
              </a:solidFill>
              <a:prstDash val="solid"/>
              <a:round/>
              <a:headEnd type="triangle" w="med" len="med"/>
              <a:tailEnd type="triangle" w="med" len="med"/>
            </a:ln>
          </p:spPr>
        </p:cxnSp>
        <p:cxnSp>
          <p:nvCxnSpPr>
            <p:cNvPr id="301" name="Google Shape;301;p29"/>
            <p:cNvCxnSpPr/>
            <p:nvPr/>
          </p:nvCxnSpPr>
          <p:spPr>
            <a:xfrm rot="10800000">
              <a:off x="4030539" y="5908250"/>
              <a:ext cx="391200" cy="0"/>
            </a:xfrm>
            <a:prstGeom prst="straightConnector1">
              <a:avLst/>
            </a:prstGeom>
            <a:noFill/>
            <a:ln w="38100" cap="flat" cmpd="sng">
              <a:solidFill>
                <a:schemeClr val="lt1"/>
              </a:solidFill>
              <a:prstDash val="solid"/>
              <a:round/>
              <a:headEnd type="triangle" w="med" len="med"/>
              <a:tailEnd type="triangle" w="med" len="med"/>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5"/>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98"/>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196"/>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2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body" idx="1"/>
          </p:nvPr>
        </p:nvSpPr>
        <p:spPr>
          <a:xfrm>
            <a:off x="2221625" y="1294950"/>
            <a:ext cx="19923000" cy="3324600"/>
          </a:xfrm>
          <a:prstGeom prst="rect">
            <a:avLst/>
          </a:prstGeom>
          <a:noFill/>
          <a:ln>
            <a:noFill/>
          </a:ln>
        </p:spPr>
        <p:txBody>
          <a:bodyPr spcFirstLastPara="1" wrap="square" lIns="71425" tIns="71425" rIns="71425" bIns="71425" anchor="t" anchorCtr="0">
            <a:noAutofit/>
          </a:bodyPr>
          <a:lstStyle/>
          <a:p>
            <a:pPr marL="457200" lvl="0" indent="-533400" algn="l" rtl="0">
              <a:spcBef>
                <a:spcPts val="0"/>
              </a:spcBef>
              <a:spcAft>
                <a:spcPts val="0"/>
              </a:spcAft>
              <a:buSzPts val="4800"/>
              <a:buChar char="•"/>
            </a:pPr>
            <a:r>
              <a:rPr lang="en-US">
                <a:solidFill>
                  <a:schemeClr val="lt1"/>
                </a:solidFill>
              </a:rPr>
              <a:t>En 2005, </a:t>
            </a:r>
            <a:r>
              <a:rPr lang="en-US">
                <a:solidFill>
                  <a:srgbClr val="EDAF1F"/>
                </a:solidFill>
              </a:rPr>
              <a:t>Alistair Cockburn</a:t>
            </a:r>
            <a:r>
              <a:rPr lang="en-US">
                <a:solidFill>
                  <a:schemeClr val="lt1"/>
                </a:solidFill>
              </a:rPr>
              <a:t> présentait l’</a:t>
            </a:r>
            <a:r>
              <a:rPr lang="en-US">
                <a:solidFill>
                  <a:srgbClr val="EDAF1F"/>
                </a:solidFill>
              </a:rPr>
              <a:t>architecture hexagonale</a:t>
            </a:r>
            <a:r>
              <a:rPr lang="en-US">
                <a:solidFill>
                  <a:schemeClr val="lt1"/>
                </a:solidFill>
              </a:rPr>
              <a:t> (ou modèle “Ports and Adapters”) afin de permettre la conception d’applications pouvant être testées en </a:t>
            </a:r>
            <a:r>
              <a:rPr lang="en-US">
                <a:solidFill>
                  <a:srgbClr val="EDAF1F"/>
                </a:solidFill>
              </a:rPr>
              <a:t>isolation</a:t>
            </a:r>
            <a:r>
              <a:rPr lang="en-US">
                <a:solidFill>
                  <a:schemeClr val="lt1"/>
                </a:solidFill>
              </a:rPr>
              <a:t> de leurs runtimes et bases de données.</a:t>
            </a:r>
            <a:endParaRPr sz="3456">
              <a:solidFill>
                <a:schemeClr val="lt1"/>
              </a:solidFill>
            </a:endParaRPr>
          </a:p>
          <a:p>
            <a:pPr marL="0" lvl="0" indent="0" algn="l" rtl="0">
              <a:lnSpc>
                <a:spcPct val="100000"/>
              </a:lnSpc>
              <a:spcBef>
                <a:spcPts val="0"/>
              </a:spcBef>
              <a:spcAft>
                <a:spcPts val="0"/>
              </a:spcAft>
              <a:buNone/>
            </a:pPr>
            <a:endParaRPr>
              <a:solidFill>
                <a:schemeClr val="lt1"/>
              </a:solidFill>
            </a:endParaRPr>
          </a:p>
        </p:txBody>
      </p:sp>
      <p:sp>
        <p:nvSpPr>
          <p:cNvPr id="307" name="Google Shape;307;p30"/>
          <p:cNvSpPr txBox="1"/>
          <p:nvPr/>
        </p:nvSpPr>
        <p:spPr>
          <a:xfrm>
            <a:off x="2230500" y="5076750"/>
            <a:ext cx="19923000" cy="4777500"/>
          </a:xfrm>
          <a:prstGeom prst="rect">
            <a:avLst/>
          </a:prstGeom>
          <a:noFill/>
          <a:ln>
            <a:noFill/>
          </a:ln>
        </p:spPr>
        <p:txBody>
          <a:bodyPr spcFirstLastPara="1" wrap="square" lIns="71425" tIns="71425" rIns="71425" bIns="71425" anchor="t" anchorCtr="0">
            <a:noAutofit/>
          </a:bodyPr>
          <a:lstStyle/>
          <a:p>
            <a:pPr marL="457200" lvl="0" indent="-533400" algn="l" rtl="0">
              <a:spcBef>
                <a:spcPts val="0"/>
              </a:spcBef>
              <a:spcAft>
                <a:spcPts val="0"/>
              </a:spcAft>
              <a:buClr>
                <a:srgbClr val="FFFFFF"/>
              </a:buClr>
              <a:buSzPts val="4800"/>
              <a:buFont typeface="Open Sans"/>
              <a:buChar char="•"/>
            </a:pPr>
            <a:r>
              <a:rPr lang="en-US" sz="4800">
                <a:solidFill>
                  <a:srgbClr val="FFFFFF"/>
                </a:solidFill>
                <a:latin typeface="Open Sans"/>
                <a:ea typeface="Open Sans"/>
                <a:cs typeface="Open Sans"/>
                <a:sym typeface="Open Sans"/>
              </a:rPr>
              <a:t>Cela a été l’inspiration pour l’</a:t>
            </a:r>
            <a:r>
              <a:rPr lang="en-US" sz="4800">
                <a:solidFill>
                  <a:srgbClr val="EDAF1F"/>
                </a:solidFill>
                <a:latin typeface="Open Sans"/>
                <a:ea typeface="Open Sans"/>
                <a:cs typeface="Open Sans"/>
                <a:sym typeface="Open Sans"/>
              </a:rPr>
              <a:t>architecture microservices</a:t>
            </a:r>
            <a:r>
              <a:rPr lang="en-US" sz="4800">
                <a:solidFill>
                  <a:srgbClr val="FFFFFF"/>
                </a:solidFill>
                <a:latin typeface="Open Sans"/>
                <a:ea typeface="Open Sans"/>
                <a:cs typeface="Open Sans"/>
                <a:sym typeface="Open Sans"/>
              </a:rPr>
              <a:t>, dont Alistair donna ensuite la définition suivante :</a:t>
            </a:r>
            <a:br>
              <a:rPr lang="en-US" sz="4800">
                <a:solidFill>
                  <a:srgbClr val="FFFFFF"/>
                </a:solidFill>
                <a:latin typeface="Open Sans"/>
                <a:ea typeface="Open Sans"/>
                <a:cs typeface="Open Sans"/>
                <a:sym typeface="Open Sans"/>
              </a:rPr>
            </a:br>
            <a:br>
              <a:rPr lang="en-US" sz="4800">
                <a:solidFill>
                  <a:srgbClr val="FFFFFF"/>
                </a:solidFill>
                <a:latin typeface="Open Sans"/>
                <a:ea typeface="Open Sans"/>
                <a:cs typeface="Open Sans"/>
                <a:sym typeface="Open Sans"/>
              </a:rPr>
            </a:br>
            <a:r>
              <a:rPr lang="en-US" sz="4800" i="1">
                <a:solidFill>
                  <a:srgbClr val="FFFFFF"/>
                </a:solidFill>
                <a:latin typeface="Open Sans"/>
                <a:ea typeface="Open Sans"/>
                <a:cs typeface="Open Sans"/>
                <a:sym typeface="Open Sans"/>
              </a:rPr>
              <a:t>“An architectural style or an approach for building IT systems as a set of business capabilities that are </a:t>
            </a:r>
            <a:r>
              <a:rPr lang="en-US" sz="4800" i="1">
                <a:solidFill>
                  <a:srgbClr val="EDAF1F"/>
                </a:solidFill>
                <a:latin typeface="Open Sans"/>
                <a:ea typeface="Open Sans"/>
                <a:cs typeface="Open Sans"/>
                <a:sym typeface="Open Sans"/>
              </a:rPr>
              <a:t>autonomous</a:t>
            </a:r>
            <a:r>
              <a:rPr lang="en-US" sz="4800" i="1">
                <a:solidFill>
                  <a:srgbClr val="FFFFFF"/>
                </a:solidFill>
                <a:latin typeface="Open Sans"/>
                <a:ea typeface="Open Sans"/>
                <a:cs typeface="Open Sans"/>
                <a:sym typeface="Open Sans"/>
              </a:rPr>
              <a:t>, </a:t>
            </a:r>
            <a:r>
              <a:rPr lang="en-US" sz="4800" i="1">
                <a:solidFill>
                  <a:srgbClr val="EDAF1F"/>
                </a:solidFill>
                <a:latin typeface="Open Sans"/>
                <a:ea typeface="Open Sans"/>
                <a:cs typeface="Open Sans"/>
                <a:sym typeface="Open Sans"/>
              </a:rPr>
              <a:t>self contained</a:t>
            </a:r>
            <a:r>
              <a:rPr lang="en-US" sz="4800" i="1">
                <a:solidFill>
                  <a:srgbClr val="FFFFFF"/>
                </a:solidFill>
                <a:latin typeface="Open Sans"/>
                <a:ea typeface="Open Sans"/>
                <a:cs typeface="Open Sans"/>
                <a:sym typeface="Open Sans"/>
              </a:rPr>
              <a:t>, and </a:t>
            </a:r>
            <a:r>
              <a:rPr lang="en-US" sz="4800" i="1">
                <a:solidFill>
                  <a:srgbClr val="EDAF1F"/>
                </a:solidFill>
                <a:latin typeface="Open Sans"/>
                <a:ea typeface="Open Sans"/>
                <a:cs typeface="Open Sans"/>
                <a:sym typeface="Open Sans"/>
              </a:rPr>
              <a:t>loosely coupled</a:t>
            </a:r>
            <a:r>
              <a:rPr lang="en-US" sz="4800" i="1">
                <a:solidFill>
                  <a:srgbClr val="FFFFFF"/>
                </a:solidFill>
                <a:latin typeface="Open Sans"/>
                <a:ea typeface="Open Sans"/>
                <a:cs typeface="Open Sans"/>
                <a:sym typeface="Open Sans"/>
              </a:rPr>
              <a:t>”</a:t>
            </a:r>
            <a:endParaRPr sz="4800" i="1">
              <a:solidFill>
                <a:srgbClr val="FFFFFF"/>
              </a:solidFill>
              <a:latin typeface="Open Sans"/>
              <a:ea typeface="Open Sans"/>
              <a:cs typeface="Open Sans"/>
              <a:sym typeface="Open Sans"/>
            </a:endParaRPr>
          </a:p>
          <a:p>
            <a:pPr marL="0" lvl="0" indent="0" algn="l" rtl="0">
              <a:spcBef>
                <a:spcPts val="0"/>
              </a:spcBef>
              <a:spcAft>
                <a:spcPts val="0"/>
              </a:spcAft>
              <a:buNone/>
            </a:pPr>
            <a:endParaRPr sz="3456">
              <a:solidFill>
                <a:srgbClr val="FFFFFF"/>
              </a:solidFill>
              <a:latin typeface="Open Sans"/>
              <a:ea typeface="Open Sans"/>
              <a:cs typeface="Open Sans"/>
              <a:sym typeface="Open Sans"/>
            </a:endParaRPr>
          </a:p>
          <a:p>
            <a:pPr marL="0" lvl="0" indent="0" algn="l" rtl="0">
              <a:spcBef>
                <a:spcPts val="0"/>
              </a:spcBef>
              <a:spcAft>
                <a:spcPts val="0"/>
              </a:spcAft>
              <a:buNone/>
            </a:pPr>
            <a:endParaRPr sz="3456">
              <a:solidFill>
                <a:srgbClr val="FFFFFF"/>
              </a:solidFill>
              <a:latin typeface="Open Sans"/>
              <a:ea typeface="Open Sans"/>
              <a:cs typeface="Open Sans"/>
              <a:sym typeface="Open Sans"/>
            </a:endParaRPr>
          </a:p>
          <a:p>
            <a:pPr marL="0" lvl="0" indent="0" algn="l" rtl="0">
              <a:spcBef>
                <a:spcPts val="0"/>
              </a:spcBef>
              <a:spcAft>
                <a:spcPts val="0"/>
              </a:spcAft>
              <a:buNone/>
            </a:pPr>
            <a:endParaRPr sz="4800">
              <a:solidFill>
                <a:srgbClr val="FFFFFF"/>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1"/>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7</a:t>
            </a:fld>
            <a:endParaRPr/>
          </a:p>
        </p:txBody>
      </p:sp>
      <p:sp>
        <p:nvSpPr>
          <p:cNvPr id="313" name="Google Shape;313;p31"/>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Architecture hexagonale</a:t>
            </a:r>
            <a:endParaRPr/>
          </a:p>
        </p:txBody>
      </p:sp>
      <p:grpSp>
        <p:nvGrpSpPr>
          <p:cNvPr id="314" name="Google Shape;314;p31"/>
          <p:cNvGrpSpPr/>
          <p:nvPr/>
        </p:nvGrpSpPr>
        <p:grpSpPr>
          <a:xfrm>
            <a:off x="5897691" y="3549428"/>
            <a:ext cx="12588609" cy="6617145"/>
            <a:chOff x="5889616" y="3524066"/>
            <a:chExt cx="12588609" cy="6617145"/>
          </a:xfrm>
        </p:grpSpPr>
        <p:sp>
          <p:nvSpPr>
            <p:cNvPr id="315" name="Google Shape;315;p31"/>
            <p:cNvSpPr/>
            <p:nvPr/>
          </p:nvSpPr>
          <p:spPr>
            <a:xfrm>
              <a:off x="8882525" y="3998700"/>
              <a:ext cx="6601200" cy="5718600"/>
            </a:xfrm>
            <a:prstGeom prst="hexagon">
              <a:avLst>
                <a:gd name="adj" fmla="val 25000"/>
                <a:gd name="vf" fmla="val 115470"/>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6000">
                  <a:solidFill>
                    <a:schemeClr val="lt1"/>
                  </a:solidFill>
                </a:rPr>
                <a:t>METIER</a:t>
              </a:r>
              <a:endParaRPr sz="6000">
                <a:solidFill>
                  <a:schemeClr val="lt1"/>
                </a:solidFill>
              </a:endParaRPr>
            </a:p>
          </p:txBody>
        </p:sp>
        <p:sp>
          <p:nvSpPr>
            <p:cNvPr id="316" name="Google Shape;316;p31"/>
            <p:cNvSpPr/>
            <p:nvPr/>
          </p:nvSpPr>
          <p:spPr>
            <a:xfrm rot="-3750047">
              <a:off x="7528454" y="4539604"/>
              <a:ext cx="2855525" cy="932025"/>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313741"/>
                  </a:solidFill>
                </a:rPr>
                <a:t>Adapteur</a:t>
              </a:r>
              <a:endParaRPr sz="3600">
                <a:solidFill>
                  <a:srgbClr val="313741"/>
                </a:solidFill>
              </a:endParaRPr>
            </a:p>
          </p:txBody>
        </p:sp>
        <p:sp>
          <p:nvSpPr>
            <p:cNvPr id="317" name="Google Shape;317;p31"/>
            <p:cNvSpPr/>
            <p:nvPr/>
          </p:nvSpPr>
          <p:spPr>
            <a:xfrm rot="3750047" flipH="1">
              <a:off x="14005454" y="4539604"/>
              <a:ext cx="2855525" cy="932025"/>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313741"/>
                  </a:solidFill>
                </a:rPr>
                <a:t>Adapteur</a:t>
              </a:r>
              <a:endParaRPr sz="3600">
                <a:solidFill>
                  <a:srgbClr val="313741"/>
                </a:solidFill>
              </a:endParaRPr>
            </a:p>
          </p:txBody>
        </p:sp>
        <p:sp>
          <p:nvSpPr>
            <p:cNvPr id="318" name="Google Shape;318;p31"/>
            <p:cNvSpPr/>
            <p:nvPr/>
          </p:nvSpPr>
          <p:spPr>
            <a:xfrm rot="-7001171">
              <a:off x="7513231" y="8190107"/>
              <a:ext cx="2855689" cy="931906"/>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313741"/>
                  </a:solidFill>
                </a:rPr>
                <a:t>Adapteur</a:t>
              </a:r>
              <a:endParaRPr sz="3600">
                <a:solidFill>
                  <a:srgbClr val="313741"/>
                </a:solidFill>
              </a:endParaRPr>
            </a:p>
          </p:txBody>
        </p:sp>
        <p:sp>
          <p:nvSpPr>
            <p:cNvPr id="319" name="Google Shape;319;p31"/>
            <p:cNvSpPr/>
            <p:nvPr/>
          </p:nvSpPr>
          <p:spPr>
            <a:xfrm rot="7001171" flipH="1">
              <a:off x="14066431" y="8190107"/>
              <a:ext cx="2855689" cy="931906"/>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rgbClr val="313741"/>
                  </a:solidFill>
                </a:rPr>
                <a:t>Adapteur</a:t>
              </a:r>
              <a:endParaRPr sz="3600">
                <a:solidFill>
                  <a:srgbClr val="313741"/>
                </a:solidFill>
              </a:endParaRPr>
            </a:p>
          </p:txBody>
        </p:sp>
        <p:cxnSp>
          <p:nvCxnSpPr>
            <p:cNvPr id="320" name="Google Shape;320;p31"/>
            <p:cNvCxnSpPr>
              <a:stCxn id="316" idx="0"/>
            </p:cNvCxnSpPr>
            <p:nvPr/>
          </p:nvCxnSpPr>
          <p:spPr>
            <a:xfrm rot="10800000">
              <a:off x="5889616" y="4790516"/>
              <a:ext cx="2653200" cy="0"/>
            </a:xfrm>
            <a:prstGeom prst="straightConnector1">
              <a:avLst/>
            </a:prstGeom>
            <a:noFill/>
            <a:ln w="76200" cap="flat" cmpd="sng">
              <a:solidFill>
                <a:schemeClr val="lt1"/>
              </a:solidFill>
              <a:prstDash val="solid"/>
              <a:round/>
              <a:headEnd type="triangle" w="med" len="med"/>
              <a:tailEnd type="none" w="med" len="med"/>
            </a:ln>
          </p:spPr>
        </p:cxnSp>
        <p:cxnSp>
          <p:nvCxnSpPr>
            <p:cNvPr id="321" name="Google Shape;321;p31"/>
            <p:cNvCxnSpPr>
              <a:stCxn id="318" idx="0"/>
            </p:cNvCxnSpPr>
            <p:nvPr/>
          </p:nvCxnSpPr>
          <p:spPr>
            <a:xfrm rot="10800000">
              <a:off x="5909425" y="8865461"/>
              <a:ext cx="2615400" cy="0"/>
            </a:xfrm>
            <a:prstGeom prst="straightConnector1">
              <a:avLst/>
            </a:prstGeom>
            <a:noFill/>
            <a:ln w="76200" cap="flat" cmpd="sng">
              <a:solidFill>
                <a:schemeClr val="lt1"/>
              </a:solidFill>
              <a:prstDash val="solid"/>
              <a:round/>
              <a:headEnd type="triangle" w="med" len="med"/>
              <a:tailEnd type="none" w="med" len="med"/>
            </a:ln>
          </p:spPr>
        </p:cxnSp>
        <p:cxnSp>
          <p:nvCxnSpPr>
            <p:cNvPr id="322" name="Google Shape;322;p31"/>
            <p:cNvCxnSpPr>
              <a:stCxn id="317" idx="0"/>
            </p:cNvCxnSpPr>
            <p:nvPr/>
          </p:nvCxnSpPr>
          <p:spPr>
            <a:xfrm>
              <a:off x="15846616" y="4790516"/>
              <a:ext cx="2631600" cy="0"/>
            </a:xfrm>
            <a:prstGeom prst="straightConnector1">
              <a:avLst/>
            </a:prstGeom>
            <a:noFill/>
            <a:ln w="76200" cap="flat" cmpd="sng">
              <a:solidFill>
                <a:schemeClr val="lt1"/>
              </a:solidFill>
              <a:prstDash val="solid"/>
              <a:round/>
              <a:headEnd type="triangle" w="med" len="med"/>
              <a:tailEnd type="none" w="med" len="med"/>
            </a:ln>
          </p:spPr>
        </p:cxnSp>
        <p:cxnSp>
          <p:nvCxnSpPr>
            <p:cNvPr id="323" name="Google Shape;323;p31"/>
            <p:cNvCxnSpPr>
              <a:stCxn id="319" idx="0"/>
            </p:cNvCxnSpPr>
            <p:nvPr/>
          </p:nvCxnSpPr>
          <p:spPr>
            <a:xfrm>
              <a:off x="15910525" y="8865461"/>
              <a:ext cx="2567700" cy="0"/>
            </a:xfrm>
            <a:prstGeom prst="straightConnector1">
              <a:avLst/>
            </a:prstGeom>
            <a:noFill/>
            <a:ln w="76200" cap="flat" cmpd="sng">
              <a:solidFill>
                <a:schemeClr val="lt1"/>
              </a:solidFill>
              <a:prstDash val="solid"/>
              <a:round/>
              <a:headEnd type="triangle" w="med" len="med"/>
              <a:tailEnd type="none" w="med" len="med"/>
            </a:ln>
          </p:spPr>
        </p:cxnSp>
      </p:grpSp>
      <p:sp>
        <p:nvSpPr>
          <p:cNvPr id="324" name="Google Shape;324;p31"/>
          <p:cNvSpPr/>
          <p:nvPr/>
        </p:nvSpPr>
        <p:spPr>
          <a:xfrm>
            <a:off x="1106775" y="3261000"/>
            <a:ext cx="3565200" cy="72927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GAUCHE</a:t>
            </a:r>
            <a:endParaRPr sz="3600">
              <a:solidFill>
                <a:schemeClr val="lt1"/>
              </a:solidFill>
            </a:endParaRPr>
          </a:p>
          <a:p>
            <a:pPr marL="0" lvl="0" indent="0" algn="ctr" rtl="0">
              <a:spcBef>
                <a:spcPts val="0"/>
              </a:spcBef>
              <a:spcAft>
                <a:spcPts val="0"/>
              </a:spcAft>
              <a:buNone/>
            </a:pPr>
            <a:endParaRPr sz="3600">
              <a:solidFill>
                <a:schemeClr val="lt1"/>
              </a:solidFill>
            </a:endParaRPr>
          </a:p>
          <a:p>
            <a:pPr marL="0" lvl="0" indent="0" algn="ctr" rtl="0">
              <a:spcBef>
                <a:spcPts val="0"/>
              </a:spcBef>
              <a:spcAft>
                <a:spcPts val="0"/>
              </a:spcAft>
              <a:buNone/>
            </a:pPr>
            <a:endParaRPr sz="3600">
              <a:solidFill>
                <a:schemeClr val="lt1"/>
              </a:solidFill>
            </a:endParaRPr>
          </a:p>
          <a:p>
            <a:pPr marL="0" lvl="0" indent="0" algn="ctr" rtl="0">
              <a:spcBef>
                <a:spcPts val="0"/>
              </a:spcBef>
              <a:spcAft>
                <a:spcPts val="0"/>
              </a:spcAft>
              <a:buNone/>
            </a:pPr>
            <a:r>
              <a:rPr lang="en-US" sz="3600">
                <a:solidFill>
                  <a:srgbClr val="F8AD42"/>
                </a:solidFill>
              </a:rPr>
              <a:t>composants ayant besoin d’invoquer le modèle</a:t>
            </a:r>
            <a:r>
              <a:rPr lang="en-US" sz="3600">
                <a:solidFill>
                  <a:schemeClr val="lt1"/>
                </a:solidFill>
              </a:rPr>
              <a:t> (présentation, services, etc.)</a:t>
            </a:r>
            <a:endParaRPr sz="3600">
              <a:solidFill>
                <a:schemeClr val="lt1"/>
              </a:solidFill>
            </a:endParaRPr>
          </a:p>
        </p:txBody>
      </p:sp>
      <p:sp>
        <p:nvSpPr>
          <p:cNvPr id="325" name="Google Shape;325;p31"/>
          <p:cNvSpPr/>
          <p:nvPr/>
        </p:nvSpPr>
        <p:spPr>
          <a:xfrm>
            <a:off x="19694275" y="3261000"/>
            <a:ext cx="3565200" cy="7292700"/>
          </a:xfrm>
          <a:prstGeom prst="roundRect">
            <a:avLst>
              <a:gd name="adj" fmla="val 16667"/>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a:solidFill>
                  <a:schemeClr val="lt1"/>
                </a:solidFill>
              </a:rPr>
              <a:t>DROITE</a:t>
            </a:r>
            <a:endParaRPr sz="3600">
              <a:solidFill>
                <a:schemeClr val="lt1"/>
              </a:solidFill>
            </a:endParaRPr>
          </a:p>
          <a:p>
            <a:pPr marL="0" lvl="0" indent="0" algn="ctr" rtl="0">
              <a:spcBef>
                <a:spcPts val="0"/>
              </a:spcBef>
              <a:spcAft>
                <a:spcPts val="0"/>
              </a:spcAft>
              <a:buNone/>
            </a:pPr>
            <a:endParaRPr sz="3600">
              <a:solidFill>
                <a:schemeClr val="lt1"/>
              </a:solidFill>
            </a:endParaRPr>
          </a:p>
          <a:p>
            <a:pPr marL="0" lvl="0" indent="0" algn="ctr" rtl="0">
              <a:spcBef>
                <a:spcPts val="0"/>
              </a:spcBef>
              <a:spcAft>
                <a:spcPts val="0"/>
              </a:spcAft>
              <a:buNone/>
            </a:pPr>
            <a:endParaRPr sz="3600">
              <a:solidFill>
                <a:schemeClr val="lt1"/>
              </a:solidFill>
            </a:endParaRPr>
          </a:p>
          <a:p>
            <a:pPr marL="0" lvl="0" indent="0" algn="ctr" rtl="0">
              <a:spcBef>
                <a:spcPts val="0"/>
              </a:spcBef>
              <a:spcAft>
                <a:spcPts val="0"/>
              </a:spcAft>
              <a:buNone/>
            </a:pPr>
            <a:r>
              <a:rPr lang="en-US" sz="3600">
                <a:solidFill>
                  <a:srgbClr val="F8AD42"/>
                </a:solidFill>
              </a:rPr>
              <a:t>composants dont le modèle a besoin</a:t>
            </a:r>
            <a:r>
              <a:rPr lang="en-US" sz="3600">
                <a:solidFill>
                  <a:schemeClr val="lt1"/>
                </a:solidFill>
              </a:rPr>
              <a:t> (persistence, queue de messages, etc.)</a:t>
            </a:r>
            <a:endParaRPr sz="36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2"/>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8</a:t>
            </a:fld>
            <a:endParaRPr/>
          </a:p>
        </p:txBody>
      </p:sp>
      <p:sp>
        <p:nvSpPr>
          <p:cNvPr id="331" name="Google Shape;331;p32"/>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Isolation</a:t>
            </a:r>
            <a:endParaRPr/>
          </a:p>
        </p:txBody>
      </p:sp>
      <p:sp>
        <p:nvSpPr>
          <p:cNvPr id="332" name="Google Shape;332;p32"/>
          <p:cNvSpPr txBox="1">
            <a:spLocks noGrp="1"/>
          </p:cNvSpPr>
          <p:nvPr>
            <p:ph type="body" idx="1"/>
          </p:nvPr>
        </p:nvSpPr>
        <p:spPr>
          <a:xfrm>
            <a:off x="2221625" y="3504750"/>
            <a:ext cx="19923000" cy="40368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None/>
            </a:pPr>
            <a:r>
              <a:rPr lang="en-US">
                <a:solidFill>
                  <a:srgbClr val="F8AD42"/>
                </a:solidFill>
              </a:rPr>
              <a:t>DRY </a:t>
            </a:r>
            <a:r>
              <a:rPr lang="en-US">
                <a:solidFill>
                  <a:schemeClr val="lt1"/>
                </a:solidFill>
              </a:rPr>
              <a:t>(Don’t Repeat Yourself) et </a:t>
            </a:r>
            <a:r>
              <a:rPr lang="en-US">
                <a:solidFill>
                  <a:srgbClr val="F8AD42"/>
                </a:solidFill>
              </a:rPr>
              <a:t>couplage</a:t>
            </a:r>
            <a:endParaRPr>
              <a:solidFill>
                <a:srgbClr val="F8AD42"/>
              </a:solidFill>
            </a:endParaRPr>
          </a:p>
          <a:p>
            <a:pPr marL="0" lvl="0" indent="0" algn="ctr" rtl="0">
              <a:lnSpc>
                <a:spcPct val="100000"/>
              </a:lnSpc>
              <a:spcBef>
                <a:spcPts val="0"/>
              </a:spcBef>
              <a:spcAft>
                <a:spcPts val="0"/>
              </a:spcAft>
              <a:buNone/>
            </a:pPr>
            <a:endParaRPr>
              <a:solidFill>
                <a:srgbClr val="F8AD42"/>
              </a:solidFill>
            </a:endParaRPr>
          </a:p>
          <a:p>
            <a:pPr marL="0" lvl="0" indent="0" algn="ctr" rtl="0">
              <a:lnSpc>
                <a:spcPct val="100000"/>
              </a:lnSpc>
              <a:spcBef>
                <a:spcPts val="0"/>
              </a:spcBef>
              <a:spcAft>
                <a:spcPts val="0"/>
              </a:spcAft>
              <a:buNone/>
            </a:pPr>
            <a:r>
              <a:rPr lang="en-US">
                <a:solidFill>
                  <a:schemeClr val="lt1"/>
                </a:solidFill>
              </a:rPr>
              <a:t>OU</a:t>
            </a:r>
            <a:endParaRPr>
              <a:solidFill>
                <a:schemeClr val="lt1"/>
              </a:solidFill>
            </a:endParaRPr>
          </a:p>
          <a:p>
            <a:pPr marL="0" lvl="0" indent="0" algn="ctr" rtl="0">
              <a:lnSpc>
                <a:spcPct val="100000"/>
              </a:lnSpc>
              <a:spcBef>
                <a:spcPts val="0"/>
              </a:spcBef>
              <a:spcAft>
                <a:spcPts val="0"/>
              </a:spcAft>
              <a:buNone/>
            </a:pPr>
            <a:endParaRPr>
              <a:solidFill>
                <a:schemeClr val="lt1"/>
              </a:solidFill>
            </a:endParaRPr>
          </a:p>
          <a:p>
            <a:pPr marL="0" lvl="0" indent="0" algn="ctr" rtl="0">
              <a:lnSpc>
                <a:spcPct val="100000"/>
              </a:lnSpc>
              <a:spcBef>
                <a:spcPts val="0"/>
              </a:spcBef>
              <a:spcAft>
                <a:spcPts val="0"/>
              </a:spcAft>
              <a:buNone/>
            </a:pPr>
            <a:r>
              <a:rPr lang="en-US">
                <a:solidFill>
                  <a:srgbClr val="F8AD42"/>
                </a:solidFill>
              </a:rPr>
              <a:t>Isolation</a:t>
            </a:r>
            <a:r>
              <a:rPr lang="en-US">
                <a:solidFill>
                  <a:schemeClr val="lt1"/>
                </a:solidFill>
              </a:rPr>
              <a:t> et </a:t>
            </a:r>
            <a:r>
              <a:rPr lang="en-US">
                <a:solidFill>
                  <a:srgbClr val="F8AD42"/>
                </a:solidFill>
              </a:rPr>
              <a:t>redondance</a:t>
            </a:r>
            <a:endParaRPr>
              <a:solidFill>
                <a:srgbClr val="F8AD42"/>
              </a:solidFill>
            </a:endParaRPr>
          </a:p>
          <a:p>
            <a:pPr marL="0" lvl="0" indent="0" algn="ctr" rtl="0">
              <a:lnSpc>
                <a:spcPct val="100000"/>
              </a:lnSpc>
              <a:spcBef>
                <a:spcPts val="0"/>
              </a:spcBef>
              <a:spcAft>
                <a:spcPts val="0"/>
              </a:spcAft>
              <a:buNone/>
            </a:pPr>
            <a:r>
              <a:rPr lang="en-US">
                <a:solidFill>
                  <a:schemeClr val="lt1"/>
                </a:solidFill>
              </a:rPr>
              <a:t> </a:t>
            </a:r>
            <a:endParaRPr>
              <a:solidFill>
                <a:schemeClr val="lt1"/>
              </a:solidFill>
            </a:endParaRPr>
          </a:p>
        </p:txBody>
      </p:sp>
      <p:sp>
        <p:nvSpPr>
          <p:cNvPr id="333" name="Google Shape;333;p32"/>
          <p:cNvSpPr txBox="1">
            <a:spLocks noGrp="1"/>
          </p:cNvSpPr>
          <p:nvPr>
            <p:ph type="body" idx="1"/>
          </p:nvPr>
        </p:nvSpPr>
        <p:spPr>
          <a:xfrm>
            <a:off x="2221625" y="8838750"/>
            <a:ext cx="19923000" cy="17154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 L’approche </a:t>
            </a:r>
            <a:r>
              <a:rPr lang="en-US">
                <a:solidFill>
                  <a:srgbClr val="F8AD42"/>
                </a:solidFill>
              </a:rPr>
              <a:t>DDD</a:t>
            </a:r>
            <a:r>
              <a:rPr lang="en-US">
                <a:solidFill>
                  <a:schemeClr val="lt1"/>
                </a:solidFill>
              </a:rPr>
              <a:t>, plébiscité pour la conception de microservices complexes pousse le 2nd</a:t>
            </a: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33"/>
          <p:cNvSpPr txBox="1">
            <a:spLocks noGrp="1"/>
          </p:cNvSpPr>
          <p:nvPr>
            <p:ph type="sldNum" idx="12"/>
          </p:nvPr>
        </p:nvSpPr>
        <p:spPr>
          <a:xfrm>
            <a:off x="11946583" y="13019484"/>
            <a:ext cx="473100" cy="485700"/>
          </a:xfrm>
          <a:prstGeom prst="rect">
            <a:avLst/>
          </a:prstGeom>
          <a:noFill/>
          <a:ln>
            <a:noFill/>
          </a:ln>
        </p:spPr>
        <p:txBody>
          <a:bodyPr spcFirstLastPara="1" wrap="square" lIns="71425" tIns="71425" rIns="71425" bIns="71425" anchor="t" anchorCtr="0">
            <a:noAutofit/>
          </a:bodyPr>
          <a:lstStyle/>
          <a:p>
            <a:pPr marL="0" lvl="0" indent="0" algn="ctr" rtl="0">
              <a:lnSpc>
                <a:spcPct val="100000"/>
              </a:lnSpc>
              <a:spcBef>
                <a:spcPts val="0"/>
              </a:spcBef>
              <a:spcAft>
                <a:spcPts val="0"/>
              </a:spcAft>
              <a:buClr>
                <a:srgbClr val="FFFFFF"/>
              </a:buClr>
              <a:buSzPts val="2200"/>
              <a:buFont typeface="Montserrat"/>
              <a:buNone/>
            </a:pPr>
            <a:fld id="{00000000-1234-1234-1234-123412341234}" type="slidenum">
              <a:rPr lang="en-US" sz="2200">
                <a:latin typeface="Montserrat"/>
                <a:ea typeface="Montserrat"/>
                <a:cs typeface="Montserrat"/>
                <a:sym typeface="Montserrat"/>
              </a:rPr>
              <a:t>9</a:t>
            </a:fld>
            <a:endParaRPr/>
          </a:p>
        </p:txBody>
      </p:sp>
      <p:sp>
        <p:nvSpPr>
          <p:cNvPr id="339" name="Google Shape;339;p33"/>
          <p:cNvSpPr txBox="1">
            <a:spLocks noGrp="1"/>
          </p:cNvSpPr>
          <p:nvPr>
            <p:ph type="title"/>
          </p:nvPr>
        </p:nvSpPr>
        <p:spPr>
          <a:xfrm>
            <a:off x="2503350" y="136450"/>
            <a:ext cx="19377300" cy="2580000"/>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FFFFFF"/>
              </a:buClr>
              <a:buSzPts val="10416"/>
              <a:buFont typeface="Montserrat"/>
              <a:buNone/>
            </a:pPr>
            <a:r>
              <a:rPr lang="en-US" sz="10416"/>
              <a:t>Pourquoi les microservices ?</a:t>
            </a:r>
            <a:endParaRPr/>
          </a:p>
        </p:txBody>
      </p:sp>
      <p:sp>
        <p:nvSpPr>
          <p:cNvPr id="340" name="Google Shape;340;p33"/>
          <p:cNvSpPr txBox="1">
            <a:spLocks noGrp="1"/>
          </p:cNvSpPr>
          <p:nvPr>
            <p:ph type="body" idx="1"/>
          </p:nvPr>
        </p:nvSpPr>
        <p:spPr>
          <a:xfrm>
            <a:off x="2221625" y="3504750"/>
            <a:ext cx="19923000" cy="1703400"/>
          </a:xfrm>
          <a:prstGeom prst="rect">
            <a:avLst/>
          </a:prstGeom>
          <a:noFill/>
          <a:ln>
            <a:noFill/>
          </a:ln>
        </p:spPr>
        <p:txBody>
          <a:bodyPr spcFirstLastPara="1" wrap="square" lIns="71425" tIns="71425" rIns="71425" bIns="71425" anchor="t" anchorCtr="0">
            <a:noAutofit/>
          </a:bodyPr>
          <a:lstStyle/>
          <a:p>
            <a:pPr marL="0" lvl="0" indent="0" algn="l" rtl="0">
              <a:lnSpc>
                <a:spcPct val="100000"/>
              </a:lnSpc>
              <a:spcBef>
                <a:spcPts val="0"/>
              </a:spcBef>
              <a:spcAft>
                <a:spcPts val="0"/>
              </a:spcAft>
              <a:buNone/>
            </a:pPr>
            <a:r>
              <a:rPr lang="en-US">
                <a:solidFill>
                  <a:schemeClr val="lt1"/>
                </a:solidFill>
              </a:rPr>
              <a:t>L’émergence des microservices est la conséquence de </a:t>
            </a:r>
            <a:r>
              <a:rPr lang="en-US">
                <a:solidFill>
                  <a:srgbClr val="EDAF1F"/>
                </a:solidFill>
              </a:rPr>
              <a:t>l’évolution de nos applications</a:t>
            </a:r>
            <a:r>
              <a:rPr lang="en-US">
                <a:solidFill>
                  <a:schemeClr val="lt1"/>
                </a:solidFill>
              </a:rPr>
              <a:t> :</a:t>
            </a:r>
            <a:endParaRPr>
              <a:solidFill>
                <a:schemeClr val="lt1"/>
              </a:solidFill>
            </a:endParaRPr>
          </a:p>
        </p:txBody>
      </p:sp>
      <p:sp>
        <p:nvSpPr>
          <p:cNvPr id="341" name="Google Shape;341;p33"/>
          <p:cNvSpPr txBox="1">
            <a:spLocks noGrp="1"/>
          </p:cNvSpPr>
          <p:nvPr>
            <p:ph type="body" idx="1"/>
          </p:nvPr>
        </p:nvSpPr>
        <p:spPr>
          <a:xfrm>
            <a:off x="2221625" y="5732575"/>
            <a:ext cx="19923000" cy="5569800"/>
          </a:xfrm>
          <a:prstGeom prst="rect">
            <a:avLst/>
          </a:prstGeom>
          <a:noFill/>
          <a:ln>
            <a:noFill/>
          </a:ln>
        </p:spPr>
        <p:txBody>
          <a:bodyPr spcFirstLastPara="1" wrap="square" lIns="71425" tIns="71425" rIns="71425" bIns="71425" anchor="t" anchorCtr="0">
            <a:noAutofit/>
          </a:bodyPr>
          <a:lstStyle/>
          <a:p>
            <a:pPr marL="1371600" lvl="0" indent="-533400" algn="l" rtl="0">
              <a:lnSpc>
                <a:spcPct val="100000"/>
              </a:lnSpc>
              <a:spcBef>
                <a:spcPts val="0"/>
              </a:spcBef>
              <a:spcAft>
                <a:spcPts val="0"/>
              </a:spcAft>
              <a:buSzPts val="4800"/>
              <a:buChar char="•"/>
            </a:pPr>
            <a:r>
              <a:rPr lang="en-US">
                <a:solidFill>
                  <a:schemeClr val="lt1"/>
                </a:solidFill>
              </a:rPr>
              <a:t>Complexité croissante</a:t>
            </a:r>
            <a:br>
              <a:rPr lang="en-US">
                <a:solidFill>
                  <a:schemeClr val="lt1"/>
                </a:solidFill>
              </a:rPr>
            </a:br>
            <a:endParaRPr>
              <a:solidFill>
                <a:schemeClr val="lt1"/>
              </a:solidFill>
            </a:endParaRPr>
          </a:p>
          <a:p>
            <a:pPr marL="1371600" lvl="0" indent="-533400" algn="l" rtl="0">
              <a:lnSpc>
                <a:spcPct val="100000"/>
              </a:lnSpc>
              <a:spcBef>
                <a:spcPts val="0"/>
              </a:spcBef>
              <a:spcAft>
                <a:spcPts val="0"/>
              </a:spcAft>
              <a:buClr>
                <a:schemeClr val="lt1"/>
              </a:buClr>
              <a:buSzPts val="4800"/>
              <a:buChar char="•"/>
            </a:pPr>
            <a:r>
              <a:rPr lang="en-US">
                <a:solidFill>
                  <a:schemeClr val="lt1"/>
                </a:solidFill>
              </a:rPr>
              <a:t>Besoin de livrer de plus en plus vite</a:t>
            </a:r>
            <a:br>
              <a:rPr lang="en-US">
                <a:solidFill>
                  <a:schemeClr val="lt1"/>
                </a:solidFill>
              </a:rPr>
            </a:br>
            <a:endParaRPr>
              <a:solidFill>
                <a:schemeClr val="lt1"/>
              </a:solidFill>
            </a:endParaRPr>
          </a:p>
          <a:p>
            <a:pPr marL="1371600" lvl="0" indent="-533400" algn="l" rtl="0">
              <a:lnSpc>
                <a:spcPct val="100000"/>
              </a:lnSpc>
              <a:spcBef>
                <a:spcPts val="0"/>
              </a:spcBef>
              <a:spcAft>
                <a:spcPts val="0"/>
              </a:spcAft>
              <a:buClr>
                <a:schemeClr val="lt1"/>
              </a:buClr>
              <a:buSzPts val="4800"/>
              <a:buChar char="•"/>
            </a:pPr>
            <a:r>
              <a:rPr lang="en-US">
                <a:solidFill>
                  <a:schemeClr val="lt1"/>
                </a:solidFill>
              </a:rPr>
              <a:t>Besoin de performance et de scalabilité</a:t>
            </a:r>
            <a:br>
              <a:rPr lang="en-US">
                <a:solidFill>
                  <a:schemeClr val="lt1"/>
                </a:solidFill>
              </a:rPr>
            </a:br>
            <a:endParaRPr>
              <a:solidFill>
                <a:schemeClr val="lt1"/>
              </a:solidFill>
            </a:endParaRPr>
          </a:p>
          <a:p>
            <a:pPr marL="1371600" lvl="0" indent="-533400" algn="l" rtl="0">
              <a:lnSpc>
                <a:spcPct val="100000"/>
              </a:lnSpc>
              <a:spcBef>
                <a:spcPts val="0"/>
              </a:spcBef>
              <a:spcAft>
                <a:spcPts val="0"/>
              </a:spcAft>
              <a:buClr>
                <a:schemeClr val="lt1"/>
              </a:buClr>
              <a:buSzPts val="4800"/>
              <a:buChar char="•"/>
            </a:pPr>
            <a:r>
              <a:rPr lang="en-US">
                <a:solidFill>
                  <a:schemeClr val="lt1"/>
                </a:solidFill>
              </a:rPr>
              <a:t>Doivent être toujours disponibles</a:t>
            </a: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1">
                                            <p:txEl>
                                              <p:pRg st="0" end="0"/>
                                            </p:txEl>
                                          </p:spTgt>
                                        </p:tgtEl>
                                        <p:attrNameLst>
                                          <p:attrName>style.visibility</p:attrName>
                                        </p:attrNameLst>
                                      </p:cBhvr>
                                      <p:to>
                                        <p:strVal val="visible"/>
                                      </p:to>
                                    </p:set>
                                    <p:animEffect transition="in" filter="fade">
                                      <p:cBhvr>
                                        <p:cTn id="7" dur="1000"/>
                                        <p:tgtEl>
                                          <p:spTgt spid="34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41">
                                            <p:txEl>
                                              <p:pRg st="1" end="1"/>
                                            </p:txEl>
                                          </p:spTgt>
                                        </p:tgtEl>
                                        <p:attrNameLst>
                                          <p:attrName>style.visibility</p:attrName>
                                        </p:attrNameLst>
                                      </p:cBhvr>
                                      <p:to>
                                        <p:strVal val="visible"/>
                                      </p:to>
                                    </p:set>
                                    <p:animEffect transition="in" filter="fade">
                                      <p:cBhvr>
                                        <p:cTn id="12" dur="1000"/>
                                        <p:tgtEl>
                                          <p:spTgt spid="34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41">
                                            <p:txEl>
                                              <p:pRg st="2" end="2"/>
                                            </p:txEl>
                                          </p:spTgt>
                                        </p:tgtEl>
                                        <p:attrNameLst>
                                          <p:attrName>style.visibility</p:attrName>
                                        </p:attrNameLst>
                                      </p:cBhvr>
                                      <p:to>
                                        <p:strVal val="visible"/>
                                      </p:to>
                                    </p:set>
                                    <p:animEffect transition="in" filter="fade">
                                      <p:cBhvr>
                                        <p:cTn id="17" dur="1000"/>
                                        <p:tgtEl>
                                          <p:spTgt spid="34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41">
                                            <p:txEl>
                                              <p:pRg st="3" end="3"/>
                                            </p:txEl>
                                          </p:spTgt>
                                        </p:tgtEl>
                                        <p:attrNameLst>
                                          <p:attrName>style.visibility</p:attrName>
                                        </p:attrNameLst>
                                      </p:cBhvr>
                                      <p:to>
                                        <p:strVal val="visible"/>
                                      </p:to>
                                    </p:set>
                                    <p:animEffect transition="in" filter="fade">
                                      <p:cBhvr>
                                        <p:cTn id="22" dur="1000"/>
                                        <p:tgtEl>
                                          <p:spTgt spid="34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200</TotalTime>
  <Words>4013</Words>
  <Application>Microsoft Office PowerPoint</Application>
  <PresentationFormat>Personnalisé</PresentationFormat>
  <Paragraphs>617</Paragraphs>
  <Slides>42</Slides>
  <Notes>42</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42</vt:i4>
      </vt:variant>
    </vt:vector>
  </HeadingPairs>
  <TitlesOfParts>
    <vt:vector size="51" baseType="lpstr">
      <vt:lpstr>Arial</vt:lpstr>
      <vt:lpstr>Roboto</vt:lpstr>
      <vt:lpstr>Helvetica Neue</vt:lpstr>
      <vt:lpstr>Open Sans</vt:lpstr>
      <vt:lpstr>Helvetica Neue Light</vt:lpstr>
      <vt:lpstr>Montserrat SemiBold</vt:lpstr>
      <vt:lpstr>Montserrat</vt:lpstr>
      <vt:lpstr>Courier</vt:lpstr>
      <vt:lpstr>Black</vt:lpstr>
      <vt:lpstr>Microservices : Infinity War ! Spring vs MicroProfile</vt:lpstr>
      <vt:lpstr> Darren Boutros Développeuse @ Softeam Group    StarTECH Java JUG    darrenboutros / @BoutrosDarren  </vt:lpstr>
      <vt:lpstr>Plan de bataille</vt:lpstr>
      <vt:lpstr>Un rien d’histoire...</vt:lpstr>
      <vt:lpstr>Présentation PowerPoint</vt:lpstr>
      <vt:lpstr>Présentation PowerPoint</vt:lpstr>
      <vt:lpstr>Architecture hexagonale</vt:lpstr>
      <vt:lpstr>Isolation</vt:lpstr>
      <vt:lpstr>Pourquoi les microservices ?</vt:lpstr>
      <vt:lpstr>Présentation PowerPoint</vt:lpstr>
      <vt:lpstr>Principaux Use Cases</vt:lpstr>
      <vt:lpstr>Approche Cloud-native</vt:lpstr>
      <vt:lpstr>Plus que du code</vt:lpstr>
      <vt:lpstr>Présentation PowerPoint</vt:lpstr>
      <vt:lpstr>Focus sur le “core”</vt:lpstr>
      <vt:lpstr>Communication</vt:lpstr>
      <vt:lpstr>Passage à la pratique</vt:lpstr>
      <vt:lpstr>Stack Spring</vt:lpstr>
      <vt:lpstr>Spring Boot</vt:lpstr>
      <vt:lpstr>Spring Cloud</vt:lpstr>
      <vt:lpstr>Présentation PowerPoint</vt:lpstr>
      <vt:lpstr>Java EE, c’est pour du monolithe...</vt:lpstr>
      <vt:lpstr>Just enough App Server (JeAS)</vt:lpstr>
      <vt:lpstr>Eclipse MicroProfile</vt:lpstr>
      <vt:lpstr>Implémentations de MicroProfile</vt:lpstr>
      <vt:lpstr>Consumer Driven Contracts</vt:lpstr>
      <vt:lpstr>Tests des consommateurs</vt:lpstr>
      <vt:lpstr>Tests des producteurs</vt:lpstr>
      <vt:lpstr>Plan de bataille</vt:lpstr>
      <vt:lpstr>DEMO !!!!</vt:lpstr>
      <vt:lpstr>2 microservices</vt:lpstr>
      <vt:lpstr>Présentation PowerPoint</vt:lpstr>
      <vt:lpstr>Présentation PowerPoint</vt:lpstr>
      <vt:lpstr>Présentation PowerPoint</vt:lpstr>
      <vt:lpstr>Notre avis</vt:lpstr>
      <vt:lpstr>Présentation PowerPoint</vt:lpstr>
      <vt:lpstr>Panorama des technologies</vt:lpstr>
      <vt:lpstr>Présentation PowerPoint</vt:lpstr>
      <vt:lpstr>Istio vs Spring vs Microprofile </vt:lpstr>
      <vt:lpstr>Breaking news !</vt:lpstr>
      <vt:lpstr>Des questions ?</vt:lpstr>
      <vt:lpstr>Merci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Microservices : Infinity War ! Spring vs MicroProfile</dc:title>
  <cp:lastModifiedBy>SCHWENDER Thomas</cp:lastModifiedBy>
  <cp:revision>4</cp:revision>
  <dcterms:modified xsi:type="dcterms:W3CDTF">2019-09-17T00:14:01Z</dcterms:modified>
</cp:coreProperties>
</file>